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94" r:id="rId5"/>
    <p:sldId id="293" r:id="rId6"/>
    <p:sldId id="262" r:id="rId7"/>
    <p:sldId id="263" r:id="rId8"/>
    <p:sldId id="264" r:id="rId9"/>
    <p:sldId id="287" r:id="rId10"/>
    <p:sldId id="311" r:id="rId11"/>
    <p:sldId id="270" r:id="rId12"/>
    <p:sldId id="266" r:id="rId13"/>
    <p:sldId id="268" r:id="rId14"/>
    <p:sldId id="265" r:id="rId15"/>
    <p:sldId id="285"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282" r:id="rId30"/>
    <p:sldId id="308" r:id="rId31"/>
    <p:sldId id="290" r:id="rId32"/>
    <p:sldId id="309" r:id="rId33"/>
    <p:sldId id="310" r:id="rId34"/>
    <p:sldId id="284" r:id="rId35"/>
    <p:sldId id="289" r:id="rId36"/>
    <p:sldId id="28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2:19.80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64,'1973'-1,"-1922"-1,65-11,21-2,395 12,-274 5,-242-2,-1-1,1 0,0-1,0-1,26-8,-6-3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4:45.0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1,'2891'0,"-2864"0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5:02.56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1,'1210'0,"-1182"-1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7:08.78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1,'92'-1,"556"21,-154-7,-389-14,-78 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7:11.82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67,'1'-2,"-1"1,1 0,0 0,-1 0,1 0,0 0,0 0,0 0,0 0,0 0,0 0,0 0,0 0,0 1,0-1,0 0,0 1,1-1,-1 1,0 0,0-1,1 1,-1 0,0-1,1 1,1 0,47-4,-40 3,752-9,-449 13,-258-3,0-3,76-14,-65 8,0 4,124 4,-93 3,-58-2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7:13.750"/>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0,'144'3,"213"32,168 51,-442-79,157-7,-94-4,-1 4,-112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7:16.13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1,'1548'0,"-1515"0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7:32.33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1 130,'1114'-1,"-1082"0,0-2,35-8,-31 4,57-3,130 12,99-4,-194-13,-71 7,64-1,1118 9,-543 2,-509-19,-2 1,-46 18,102-4,-125-14,-70 9,55-3,-74 10,291 2,-242 10,-41-5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2:23.32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1,'1533'0,"-1498"0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2:39.797"/>
    </inkml:context>
    <inkml:brush xml:id="br0">
      <inkml:brushProperty name="width" value="0.5" units="cm"/>
      <inkml:brushProperty name="height" value="1" units="cm"/>
      <inkml:brushProperty name="color" value="#FFFC00"/>
      <inkml:brushProperty name="tip" value="rectangle"/>
      <inkml:brushProperty name="rasterOp" value="maskPen"/>
      <inkml:brushProperty name="ignorePressure" value="1"/>
    </inkml:brush>
  </inkml:definitions>
  <inkml:trace contextRef="#ctx0" brushRef="#br0">0 65,'929'-1,"-890"0,69-13,-65 6,54-1,84-6,26-2,729 18,-883 2,-1 2,82 19,35 4,-130-22,75 21,-78-17,1-1,50 5,261-11,-176-6,-95 3,136-19,-125 10,0 4,92 6,-71 0,-69-1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3:10.813"/>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0,'13'6,"1"-1,0 0,1-1,-1-1,1 0,21 1,94-1,-83-3,25-1,-42-1,0 1,-1 2,1 1,0 1,-1 2,43 11,-39-5,-1-2,2-2,-1-1,55 3,140-10,-95-2,2216 4,-2318-1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3:26.408"/>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0 20,'3802'0,"-3781"-1,-1 0,1-1,24-6,-17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3:42.573"/>
    </inkml:context>
    <inkml:brush xml:id="br0">
      <inkml:brushProperty name="width" value="0.4" units="cm"/>
      <inkml:brushProperty name="height" value="0.8" units="cm"/>
      <inkml:brushProperty name="color" value="#FFFC00"/>
      <inkml:brushProperty name="tip" value="rectangle"/>
      <inkml:brushProperty name="rasterOp" value="maskPen"/>
      <inkml:brushProperty name="ignorePressure" value="1"/>
    </inkml:brush>
  </inkml:definitions>
  <inkml:trace contextRef="#ctx0" brushRef="#br0">1 161,'13'1,"-1"0,1 2,20 5,24 3,456-1,-302-13,751 4,-935-3,0-2,0 0,0-1,45-16,32-7,-11 9,-24 3,0 4,107-6,-154 16,0-1,1-1,-1-1,38-13,-38 10,0 2,1 0,0 1,35-2,55 7,-81 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3:55.08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34,'7'-5,"0"1,0 1,0 0,1 0,0 0,-1 1,1 0,0 0,0 1,0 0,0 1,9 0,-3-1,72-2,-1 3,138 19,-38-5,222-12,-186-5,5913 3,-6106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4:17.434"/>
    </inkml:context>
    <inkml:brush xml:id="br0">
      <inkml:brushProperty name="width" value="0.5" units="cm"/>
      <inkml:brushProperty name="height" value="1" units="cm"/>
      <inkml:brushProperty name="color" value="#FFFC00"/>
      <inkml:brushProperty name="tip" value="rectangle"/>
      <inkml:brushProperty name="rasterOp" value="maskPen"/>
      <inkml:brushProperty name="ignorePressure" value="1"/>
    </inkml:brush>
  </inkml:definitions>
  <inkml:trace contextRef="#ctx0" brushRef="#br0">1 0,'5055'0,"-4853"16,-17 0,793-14,-471-4,3139 2,-3618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2T04:54:40.53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34,'1018'0,"-968"-3,67-11,-66 7,63-2,1014 10,-1101-1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A18B33-2D3F-4A05-9550-F1EB42898CC1}" type="datetimeFigureOut">
              <a:rPr lang="en-AU" smtClean="0"/>
              <a:t>15/06/2024</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95E14-1DAC-4E24-BA34-764718A6457B}" type="slidenum">
              <a:rPr lang="en-AU" smtClean="0"/>
              <a:t>‹#›</a:t>
            </a:fld>
            <a:endParaRPr lang="en-AU" dirty="0"/>
          </a:p>
        </p:txBody>
      </p:sp>
    </p:spTree>
    <p:extLst>
      <p:ext uri="{BB962C8B-B14F-4D97-AF65-F5344CB8AC3E}">
        <p14:creationId xmlns:p14="http://schemas.microsoft.com/office/powerpoint/2010/main" val="184994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9695E14-1DAC-4E24-BA34-764718A6457B}" type="slidenum">
              <a:rPr lang="en-AU" smtClean="0"/>
              <a:t>36</a:t>
            </a:fld>
            <a:endParaRPr lang="en-AU" dirty="0"/>
          </a:p>
        </p:txBody>
      </p:sp>
    </p:spTree>
    <p:extLst>
      <p:ext uri="{BB962C8B-B14F-4D97-AF65-F5344CB8AC3E}">
        <p14:creationId xmlns:p14="http://schemas.microsoft.com/office/powerpoint/2010/main" val="70965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7EAED-134B-8F3F-EB7F-3F2B0A789C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384BF76-1306-ABF0-5B80-1060A959B1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3A4F538-00A1-F33B-85F4-5EFFD71EF5D8}"/>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0FD681C8-A9FB-D3A7-30C7-28FCCFFF3665}"/>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34FAD0-D83C-5236-6672-9F6C76B4735F}"/>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220632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28187-530B-2AAC-9889-00B6F91E166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A04FFD6-BDFC-6DBE-CDFC-D2A579C69F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3F1410E-93CA-7A6A-F455-ACEAA87487D8}"/>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49B8C2FE-C551-D136-741F-C17D36CDB75F}"/>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C07B860-579A-D230-FCE3-F72E9B3269E7}"/>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395919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D13127-83C3-55ED-DEAC-8136153353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1D92FA9-E4C2-4CE1-22DB-4BE0E6F13F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114BA4A-A226-19D6-2EFF-0DC2A733FB3A}"/>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3EB275ED-C6E7-1B02-4D48-A7DE86A761CD}"/>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29C4EBAB-8624-0246-3ECE-35E2DF3C0D6E}"/>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3967249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08B25-9439-D2F2-72AA-BD110B8E16E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B7803D0-15BA-DAA9-F860-C2B718E2C8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11DE4C9-EADE-5E76-DFEC-612C60D16BF6}"/>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A690111A-401B-824F-02B4-079B1F44AD3D}"/>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58D77F-AB73-BFAB-C631-C8137055F024}"/>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194477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52277-682B-15CF-7521-D62AEDBBDF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EBE549F-95CA-A8A2-52B7-8390F9DF32C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0AAB67-0224-E01C-31FF-86582CC61408}"/>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DB49C619-01C9-AA8F-A07E-2A34F8C1C255}"/>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CA0CFA01-78A0-DF36-2355-FC27DBC78747}"/>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318785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156C0-9FDA-F02B-AC58-C74D6B42354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ABAFEB6-5B7B-6448-1EF6-254AB458C9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2FFB05C-6580-8A4B-0F0F-2333201018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563FF27B-EE48-C482-A5ED-CD0E5A7483CF}"/>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6" name="Footer Placeholder 5">
            <a:extLst>
              <a:ext uri="{FF2B5EF4-FFF2-40B4-BE49-F238E27FC236}">
                <a16:creationId xmlns:a16="http://schemas.microsoft.com/office/drawing/2014/main" id="{029DB866-435C-0B4D-A260-4C367121F6A3}"/>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0A65EAD5-5503-E1EA-5C83-DA34E3ED3B76}"/>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3226650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7AEC-CAE0-AD81-76A4-629B247D3DA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1428EB7-B15C-B480-F6A4-84B5B56B65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4B83C0-42AF-7757-225E-FD7601DD1C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1EAE2ED-EA7E-3EC0-F86E-610A7D6A84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71EB88-6C74-55B2-D780-0220C0229A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AB1AA42-F1C2-FADC-3A47-F1260E376394}"/>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8" name="Footer Placeholder 7">
            <a:extLst>
              <a:ext uri="{FF2B5EF4-FFF2-40B4-BE49-F238E27FC236}">
                <a16:creationId xmlns:a16="http://schemas.microsoft.com/office/drawing/2014/main" id="{A6890A4C-7EC3-62EA-2AF0-380D9114F611}"/>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D281E05E-9B8F-4EEA-30DB-A24BD0E2E7AF}"/>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118684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7E20-47B5-B096-D147-9A8F5AFEB78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D636234-3FE7-0EBE-3BD4-A9D8B3F55437}"/>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4" name="Footer Placeholder 3">
            <a:extLst>
              <a:ext uri="{FF2B5EF4-FFF2-40B4-BE49-F238E27FC236}">
                <a16:creationId xmlns:a16="http://schemas.microsoft.com/office/drawing/2014/main" id="{79925DB0-C3EE-9CE3-A5A3-66B8E3A8B4DD}"/>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2A4A414E-2A85-BD7C-C45F-91B535BEF0D9}"/>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288407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71D27-99A0-8052-971A-9D4AF77F10F8}"/>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3" name="Footer Placeholder 2">
            <a:extLst>
              <a:ext uri="{FF2B5EF4-FFF2-40B4-BE49-F238E27FC236}">
                <a16:creationId xmlns:a16="http://schemas.microsoft.com/office/drawing/2014/main" id="{CF2DE8B6-73AA-2ABD-FF69-62F0988F7048}"/>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D44699F9-CF3E-4A58-4042-9FFA207CC85D}"/>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172203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1B060-6A5C-1EA0-E3EB-07C258D9FB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64CAE379-36DE-3B1C-6F27-CE1E9A375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B40F989-6C4F-06E2-9723-3B3094B02D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69F87B-206E-BF15-8A02-2A1FA76AD2FF}"/>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6" name="Footer Placeholder 5">
            <a:extLst>
              <a:ext uri="{FF2B5EF4-FFF2-40B4-BE49-F238E27FC236}">
                <a16:creationId xmlns:a16="http://schemas.microsoft.com/office/drawing/2014/main" id="{95710316-0B86-A7A8-4566-FE785A83252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42434FB1-E0A5-A0ED-240A-F249D2547671}"/>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69216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34B6B-E273-9969-FEF6-560F4F196F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C1839B-B348-CAD0-B34F-54823DDC8E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0C1F606C-BDEE-F243-8907-5CA653B0E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419995-7B59-AF70-2E7E-557053238768}"/>
              </a:ext>
            </a:extLst>
          </p:cNvPr>
          <p:cNvSpPr>
            <a:spLocks noGrp="1"/>
          </p:cNvSpPr>
          <p:nvPr>
            <p:ph type="dt" sz="half" idx="10"/>
          </p:nvPr>
        </p:nvSpPr>
        <p:spPr/>
        <p:txBody>
          <a:bodyPr/>
          <a:lstStyle/>
          <a:p>
            <a:fld id="{DC247052-8AEC-48F7-9108-DDB571CD3B9F}" type="datetimeFigureOut">
              <a:rPr lang="en-AU" smtClean="0"/>
              <a:t>15/06/2024</a:t>
            </a:fld>
            <a:endParaRPr lang="en-AU" dirty="0"/>
          </a:p>
        </p:txBody>
      </p:sp>
      <p:sp>
        <p:nvSpPr>
          <p:cNvPr id="6" name="Footer Placeholder 5">
            <a:extLst>
              <a:ext uri="{FF2B5EF4-FFF2-40B4-BE49-F238E27FC236}">
                <a16:creationId xmlns:a16="http://schemas.microsoft.com/office/drawing/2014/main" id="{1BCEBC4C-2EFD-2FFD-3252-42452929BEE0}"/>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33BA5471-6716-3FF9-26E6-A9C306F5E2FB}"/>
              </a:ext>
            </a:extLst>
          </p:cNvPr>
          <p:cNvSpPr>
            <a:spLocks noGrp="1"/>
          </p:cNvSpPr>
          <p:nvPr>
            <p:ph type="sldNum" sz="quarter" idx="12"/>
          </p:nvPr>
        </p:nvSpPr>
        <p:spPr/>
        <p:txBody>
          <a:bodyPr/>
          <a:lstStyle/>
          <a:p>
            <a:fld id="{7465F208-B6DC-4F14-94A7-F3F32B448DE1}" type="slidenum">
              <a:rPr lang="en-AU" smtClean="0"/>
              <a:t>‹#›</a:t>
            </a:fld>
            <a:endParaRPr lang="en-AU" dirty="0"/>
          </a:p>
        </p:txBody>
      </p:sp>
    </p:spTree>
    <p:extLst>
      <p:ext uri="{BB962C8B-B14F-4D97-AF65-F5344CB8AC3E}">
        <p14:creationId xmlns:p14="http://schemas.microsoft.com/office/powerpoint/2010/main" val="387718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6082F6-F6E8-9942-B869-D167CA9446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DB25F7D-03EC-8DB2-B1C7-42D5BDAE96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1476F97-F22D-45C9-68D4-4608BCA40C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C247052-8AEC-48F7-9108-DDB571CD3B9F}" type="datetimeFigureOut">
              <a:rPr lang="en-AU" smtClean="0"/>
              <a:t>15/06/2024</a:t>
            </a:fld>
            <a:endParaRPr lang="en-AU" dirty="0"/>
          </a:p>
        </p:txBody>
      </p:sp>
      <p:sp>
        <p:nvSpPr>
          <p:cNvPr id="5" name="Footer Placeholder 4">
            <a:extLst>
              <a:ext uri="{FF2B5EF4-FFF2-40B4-BE49-F238E27FC236}">
                <a16:creationId xmlns:a16="http://schemas.microsoft.com/office/drawing/2014/main" id="{EE05C322-401F-1E01-0B10-64ADA51866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dirty="0"/>
          </a:p>
        </p:txBody>
      </p:sp>
      <p:sp>
        <p:nvSpPr>
          <p:cNvPr id="6" name="Slide Number Placeholder 5">
            <a:extLst>
              <a:ext uri="{FF2B5EF4-FFF2-40B4-BE49-F238E27FC236}">
                <a16:creationId xmlns:a16="http://schemas.microsoft.com/office/drawing/2014/main" id="{0A5C7E66-4665-62A4-95E4-C6AD86F33A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465F208-B6DC-4F14-94A7-F3F32B448DE1}" type="slidenum">
              <a:rPr lang="en-AU" smtClean="0"/>
              <a:t>‹#›</a:t>
            </a:fld>
            <a:endParaRPr lang="en-AU" dirty="0"/>
          </a:p>
        </p:txBody>
      </p:sp>
    </p:spTree>
    <p:extLst>
      <p:ext uri="{BB962C8B-B14F-4D97-AF65-F5344CB8AC3E}">
        <p14:creationId xmlns:p14="http://schemas.microsoft.com/office/powerpoint/2010/main" val="3814088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ndrew@bowlsnsw.com.au" TargetMode="External"/><Relationship Id="rId2" Type="http://schemas.openxmlformats.org/officeDocument/2006/relationships/hyperlink" Target="mailto:lee.stinson@bowlsnsw.com.au" TargetMode="External"/><Relationship Id="rId1" Type="http://schemas.openxmlformats.org/officeDocument/2006/relationships/slideLayout" Target="../slideLayouts/slideLayout2.xml"/><Relationship Id="rId5" Type="http://schemas.openxmlformats.org/officeDocument/2006/relationships/hyperlink" Target="mailto:metronorthwest4@bowlsnsw.com.au" TargetMode="External"/><Relationship Id="rId4" Type="http://schemas.openxmlformats.org/officeDocument/2006/relationships/hyperlink" Target="mailto:match@bowlsnsw.com.au"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owlsnsw.com.au/competitions/calendar/"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0.png"/><Relationship Id="rId26" Type="http://schemas.openxmlformats.org/officeDocument/2006/relationships/image" Target="../media/image14.png"/><Relationship Id="rId3" Type="http://schemas.openxmlformats.org/officeDocument/2006/relationships/customXml" Target="../ink/ink1.xml"/><Relationship Id="rId21" Type="http://schemas.openxmlformats.org/officeDocument/2006/relationships/customXml" Target="../ink/ink10.xml"/><Relationship Id="rId34" Type="http://schemas.openxmlformats.org/officeDocument/2006/relationships/image" Target="../media/image18.png"/><Relationship Id="rId7" Type="http://schemas.openxmlformats.org/officeDocument/2006/relationships/customXml" Target="../ink/ink3.xml"/><Relationship Id="rId12" Type="http://schemas.openxmlformats.org/officeDocument/2006/relationships/image" Target="../media/image7.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2" Type="http://schemas.openxmlformats.org/officeDocument/2006/relationships/image" Target="../media/image2.png"/><Relationship Id="rId16" Type="http://schemas.openxmlformats.org/officeDocument/2006/relationships/image" Target="../media/image9.png"/><Relationship Id="rId20" Type="http://schemas.openxmlformats.org/officeDocument/2006/relationships/image" Target="../media/image11.png"/><Relationship Id="rId29"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customXml" Target="../ink/ink5.xml"/><Relationship Id="rId24" Type="http://schemas.openxmlformats.org/officeDocument/2006/relationships/image" Target="../media/image13.png"/><Relationship Id="rId32" Type="http://schemas.openxmlformats.org/officeDocument/2006/relationships/image" Target="../media/image17.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5.png"/><Relationship Id="rId10" Type="http://schemas.openxmlformats.org/officeDocument/2006/relationships/image" Target="../media/image6.png"/><Relationship Id="rId19" Type="http://schemas.openxmlformats.org/officeDocument/2006/relationships/customXml" Target="../ink/ink9.xml"/><Relationship Id="rId31" Type="http://schemas.openxmlformats.org/officeDocument/2006/relationships/customXml" Target="../ink/ink15.xml"/><Relationship Id="rId4" Type="http://schemas.openxmlformats.org/officeDocument/2006/relationships/image" Target="../media/image3.png"/><Relationship Id="rId9" Type="http://schemas.openxmlformats.org/officeDocument/2006/relationships/customXml" Target="../ink/ink4.xml"/><Relationship Id="rId14" Type="http://schemas.openxmlformats.org/officeDocument/2006/relationships/image" Target="../media/image8.png"/><Relationship Id="rId22" Type="http://schemas.openxmlformats.org/officeDocument/2006/relationships/image" Target="../media/image12.png"/><Relationship Id="rId27" Type="http://schemas.openxmlformats.org/officeDocument/2006/relationships/customXml" Target="../ink/ink13.xml"/><Relationship Id="rId30" Type="http://schemas.openxmlformats.org/officeDocument/2006/relationships/image" Target="../media/image16.png"/><Relationship Id="rId8"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docs.google.com/spreadsheets/d/1fwt9SVmdQq-NORUy5zx5B4BgqR_2zQGMclhxd9QSXGE/edit?usp=drive_link" TargetMode="External"/><Relationship Id="rId3" Type="http://schemas.openxmlformats.org/officeDocument/2006/relationships/hyperlink" Target="https://bowlsnsw.jotform.com/241638595325868" TargetMode="External"/><Relationship Id="rId7" Type="http://schemas.openxmlformats.org/officeDocument/2006/relationships/hyperlink" Target="https://bowlsnsw.jotform.com/241638789871879" TargetMode="External"/><Relationship Id="rId2" Type="http://schemas.openxmlformats.org/officeDocument/2006/relationships/hyperlink" Target="https://bowlsnsw.jotform.com/241638172685868" TargetMode="External"/><Relationship Id="rId1" Type="http://schemas.openxmlformats.org/officeDocument/2006/relationships/slideLayout" Target="../slideLayouts/slideLayout2.xml"/><Relationship Id="rId6" Type="http://schemas.openxmlformats.org/officeDocument/2006/relationships/hyperlink" Target="https://bowlsnsw.jotform.com/241638889818881" TargetMode="External"/><Relationship Id="rId5" Type="http://schemas.openxmlformats.org/officeDocument/2006/relationships/hyperlink" Target="https://bowlsnsw.jotform.com/241639014819863" TargetMode="External"/><Relationship Id="rId4" Type="http://schemas.openxmlformats.org/officeDocument/2006/relationships/hyperlink" Target="https://bowlsnsw.jotform.com/24163010835985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owlsnsw.com.au/member-resources/match-competition-docum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Rectangle 1032">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840977F2-C839-4482-C16B-5BAA8D27252E}"/>
              </a:ext>
            </a:extLst>
          </p:cNvPr>
          <p:cNvSpPr>
            <a:spLocks noGrp="1"/>
          </p:cNvSpPr>
          <p:nvPr>
            <p:ph type="ctrTitle"/>
          </p:nvPr>
        </p:nvSpPr>
        <p:spPr>
          <a:xfrm>
            <a:off x="457200" y="1598246"/>
            <a:ext cx="4412419" cy="3626217"/>
          </a:xfrm>
        </p:spPr>
        <p:txBody>
          <a:bodyPr anchor="t">
            <a:normAutofit/>
          </a:bodyPr>
          <a:lstStyle/>
          <a:p>
            <a:r>
              <a:rPr lang="en-AU" sz="5600" dirty="0">
                <a:solidFill>
                  <a:srgbClr val="FFFFFF"/>
                </a:solidFill>
              </a:rPr>
              <a:t>2024-25 Bowls NSW Season Overview</a:t>
            </a:r>
          </a:p>
        </p:txBody>
      </p:sp>
      <p:sp>
        <p:nvSpPr>
          <p:cNvPr id="3" name="Subtitle 2">
            <a:extLst>
              <a:ext uri="{FF2B5EF4-FFF2-40B4-BE49-F238E27FC236}">
                <a16:creationId xmlns:a16="http://schemas.microsoft.com/office/drawing/2014/main" id="{2963EDEC-D44B-270A-7C6C-B7CD7451E5DE}"/>
              </a:ext>
            </a:extLst>
          </p:cNvPr>
          <p:cNvSpPr>
            <a:spLocks noGrp="1"/>
          </p:cNvSpPr>
          <p:nvPr>
            <p:ph type="subTitle" idx="1"/>
          </p:nvPr>
        </p:nvSpPr>
        <p:spPr>
          <a:xfrm>
            <a:off x="457200" y="5350213"/>
            <a:ext cx="4412417" cy="1031537"/>
          </a:xfrm>
        </p:spPr>
        <p:txBody>
          <a:bodyPr>
            <a:normAutofit/>
          </a:bodyPr>
          <a:lstStyle/>
          <a:p>
            <a:r>
              <a:rPr lang="en-AU" dirty="0">
                <a:solidFill>
                  <a:srgbClr val="FFFFFF"/>
                </a:solidFill>
              </a:rPr>
              <a:t>Region Committee Presentation</a:t>
            </a:r>
          </a:p>
          <a:p>
            <a:r>
              <a:rPr lang="en-AU" dirty="0">
                <a:solidFill>
                  <a:srgbClr val="FFFFFF"/>
                </a:solidFill>
              </a:rPr>
              <a:t>Wednesday June 12, 2024</a:t>
            </a:r>
          </a:p>
        </p:txBody>
      </p:sp>
      <p:cxnSp>
        <p:nvCxnSpPr>
          <p:cNvPr id="1035" name="Straight Connector 103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1026" name="Picture 2" descr="Members Vote 'YES' for Unification of Bowls NSW and Women's ...">
            <a:extLst>
              <a:ext uri="{FF2B5EF4-FFF2-40B4-BE49-F238E27FC236}">
                <a16:creationId xmlns:a16="http://schemas.microsoft.com/office/drawing/2014/main" id="{D2605EB6-0B90-8019-8F2C-92F410E837B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86925" y="1805752"/>
            <a:ext cx="5664133" cy="4304741"/>
          </a:xfrm>
          <a:prstGeom prst="rect">
            <a:avLst/>
          </a:prstGeom>
          <a:noFill/>
          <a:extLst>
            <a:ext uri="{909E8E84-426E-40DD-AFC4-6F175D3DCCD1}">
              <a14:hiddenFill xmlns:a14="http://schemas.microsoft.com/office/drawing/2010/main">
                <a:solidFill>
                  <a:srgbClr val="FFFFFF"/>
                </a:solidFill>
              </a14:hiddenFill>
            </a:ext>
          </a:extLst>
        </p:spPr>
      </p:pic>
      <p:grpSp>
        <p:nvGrpSpPr>
          <p:cNvPr id="1037" name="Group 1036">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1038"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dirty="0">
                <a:solidFill>
                  <a:srgbClr val="FFFFFF"/>
                </a:solidFill>
              </a:endParaRPr>
            </a:p>
          </p:txBody>
        </p:sp>
        <p:sp>
          <p:nvSpPr>
            <p:cNvPr id="1039"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dirty="0">
                <a:solidFill>
                  <a:srgbClr val="FFFFFF"/>
                </a:solidFill>
              </a:endParaRPr>
            </a:p>
          </p:txBody>
        </p:sp>
      </p:grpSp>
    </p:spTree>
    <p:extLst>
      <p:ext uri="{BB962C8B-B14F-4D97-AF65-F5344CB8AC3E}">
        <p14:creationId xmlns:p14="http://schemas.microsoft.com/office/powerpoint/2010/main" val="148091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EF7658F-08BA-266F-5AE9-EE2BEEF2C489}"/>
              </a:ext>
            </a:extLst>
          </p:cNvPr>
          <p:cNvSpPr>
            <a:spLocks noGrp="1"/>
          </p:cNvSpPr>
          <p:nvPr>
            <p:ph type="title"/>
          </p:nvPr>
        </p:nvSpPr>
        <p:spPr>
          <a:xfrm>
            <a:off x="1188069" y="381935"/>
            <a:ext cx="4088781" cy="5974414"/>
          </a:xfrm>
        </p:spPr>
        <p:txBody>
          <a:bodyPr anchor="ctr">
            <a:normAutofit/>
          </a:bodyPr>
          <a:lstStyle/>
          <a:p>
            <a:pPr algn="ctr"/>
            <a:r>
              <a:rPr lang="en-AU" sz="5600" dirty="0">
                <a:solidFill>
                  <a:srgbClr val="FFFFFF"/>
                </a:solidFill>
              </a:rPr>
              <a:t>2024-25 Amendments to General CoP</a:t>
            </a:r>
            <a:endParaRPr lang="en-AU" sz="6800" dirty="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7C23602A-7917-F0C0-2F1F-95360434DBB3}"/>
              </a:ext>
            </a:extLst>
          </p:cNvPr>
          <p:cNvSpPr>
            <a:spLocks noGrp="1"/>
          </p:cNvSpPr>
          <p:nvPr>
            <p:ph idx="1"/>
          </p:nvPr>
        </p:nvSpPr>
        <p:spPr>
          <a:xfrm>
            <a:off x="6297233" y="747246"/>
            <a:ext cx="4771607" cy="5837949"/>
          </a:xfrm>
        </p:spPr>
        <p:txBody>
          <a:bodyPr anchor="ctr">
            <a:normAutofit fontScale="85000" lnSpcReduction="20000"/>
          </a:bodyPr>
          <a:lstStyle/>
          <a:p>
            <a:pPr marL="0" indent="0">
              <a:buNone/>
            </a:pPr>
            <a:r>
              <a:rPr lang="en-AU" sz="2000" b="1" dirty="0">
                <a:solidFill>
                  <a:schemeClr val="tx1">
                    <a:alpha val="80000"/>
                  </a:schemeClr>
                </a:solidFill>
              </a:rPr>
              <a:t>1.36 Restricting Movement of Players</a:t>
            </a:r>
          </a:p>
          <a:p>
            <a:pPr marL="0" indent="0">
              <a:buNone/>
            </a:pPr>
            <a:endParaRPr lang="en-AU" sz="700" b="1" dirty="0">
              <a:solidFill>
                <a:schemeClr val="tx1">
                  <a:alpha val="80000"/>
                </a:schemeClr>
              </a:solidFill>
            </a:endParaRPr>
          </a:p>
          <a:p>
            <a:pPr marL="0" indent="0" algn="ctr">
              <a:buNone/>
            </a:pPr>
            <a:r>
              <a:rPr lang="en-AU" sz="2000" b="1" i="1" u="sng" dirty="0">
                <a:solidFill>
                  <a:schemeClr val="tx1">
                    <a:alpha val="80000"/>
                  </a:schemeClr>
                </a:solidFill>
              </a:rPr>
              <a:t>PAIRS</a:t>
            </a:r>
          </a:p>
          <a:p>
            <a:r>
              <a:rPr lang="en-AU" sz="1600" dirty="0"/>
              <a:t>In four bowl (2x2x2x2) Pairs, leads are permitted to visit the head after their second, third and fourth bowls</a:t>
            </a:r>
          </a:p>
          <a:p>
            <a:r>
              <a:rPr lang="en-AU" sz="1600" dirty="0"/>
              <a:t>A Skip may remain at the head whilst their opponent plays their third and/or fourth bowls</a:t>
            </a:r>
          </a:p>
          <a:p>
            <a:endParaRPr lang="en-AU" sz="1600" dirty="0"/>
          </a:p>
          <a:p>
            <a:pPr marL="0" indent="0" algn="ctr">
              <a:buNone/>
            </a:pPr>
            <a:r>
              <a:rPr lang="en-AU" sz="2000" b="1" i="1" u="sng" dirty="0">
                <a:solidFill>
                  <a:schemeClr val="tx1">
                    <a:alpha val="80000"/>
                  </a:schemeClr>
                </a:solidFill>
              </a:rPr>
              <a:t>TRIPLES</a:t>
            </a:r>
          </a:p>
          <a:p>
            <a:r>
              <a:rPr lang="en-AU" sz="1600" dirty="0"/>
              <a:t>Seconds are permitted to visit the head after either of their two bowls</a:t>
            </a:r>
          </a:p>
          <a:p>
            <a:r>
              <a:rPr lang="en-AU" sz="1600" dirty="0"/>
              <a:t>There are no restrictions on Seconds and Skips remaining at the head whilst their opponent plays</a:t>
            </a:r>
          </a:p>
          <a:p>
            <a:endParaRPr lang="en-AU" sz="1600" dirty="0"/>
          </a:p>
          <a:p>
            <a:pPr marL="0" indent="0" algn="ctr">
              <a:buNone/>
            </a:pPr>
            <a:r>
              <a:rPr lang="en-AU" sz="2000" b="1" i="1" u="sng" dirty="0">
                <a:solidFill>
                  <a:schemeClr val="tx1">
                    <a:alpha val="80000"/>
                  </a:schemeClr>
                </a:solidFill>
              </a:rPr>
              <a:t>FOURS</a:t>
            </a:r>
          </a:p>
          <a:p>
            <a:r>
              <a:rPr lang="en-AU" sz="1600" dirty="0"/>
              <a:t>Thirds are permitted to visit the head after either of their two bowls</a:t>
            </a:r>
          </a:p>
          <a:p>
            <a:r>
              <a:rPr lang="en-AU" sz="1600" dirty="0"/>
              <a:t>There are no restrictions on Thirds and Skips remaining at the head whilst their opponent plays</a:t>
            </a:r>
          </a:p>
          <a:p>
            <a:endParaRPr lang="en-AU" sz="1600" dirty="0"/>
          </a:p>
          <a:p>
            <a:pPr marL="0" indent="0" algn="ctr">
              <a:buNone/>
            </a:pPr>
            <a:r>
              <a:rPr lang="en-AU" sz="2000" b="1" i="1" u="sng" dirty="0"/>
              <a:t>Players Remaining at Head End</a:t>
            </a:r>
          </a:p>
          <a:p>
            <a:r>
              <a:rPr lang="en-AU" sz="1600" dirty="0"/>
              <a:t>In all instances players need to be aware not to continually delay play or they may be subject to penalties under 1.35. (Delaying Play).</a:t>
            </a:r>
          </a:p>
          <a:p>
            <a:endParaRPr lang="en-AU" sz="1600" dirty="0"/>
          </a:p>
          <a:p>
            <a:endParaRPr lang="en-AU" sz="1600" dirty="0"/>
          </a:p>
          <a:p>
            <a:pPr marL="0" indent="0">
              <a:buNone/>
            </a:pPr>
            <a:endParaRPr lang="en-AU" sz="400" dirty="0"/>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298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83ABF7EC-DBC8-00DC-EFAB-B6B9088072DE}"/>
              </a:ext>
            </a:extLst>
          </p:cNvPr>
          <p:cNvSpPr>
            <a:spLocks noGrp="1"/>
          </p:cNvSpPr>
          <p:nvPr>
            <p:ph type="title"/>
          </p:nvPr>
        </p:nvSpPr>
        <p:spPr>
          <a:xfrm>
            <a:off x="511277" y="381935"/>
            <a:ext cx="4685375" cy="5974414"/>
          </a:xfrm>
        </p:spPr>
        <p:txBody>
          <a:bodyPr anchor="ctr">
            <a:normAutofit/>
          </a:bodyPr>
          <a:lstStyle/>
          <a:p>
            <a:pPr algn="ctr"/>
            <a:r>
              <a:rPr lang="en-AU" sz="5600" dirty="0">
                <a:solidFill>
                  <a:srgbClr val="FFFFFF"/>
                </a:solidFill>
              </a:rPr>
              <a:t>Competition Pathways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2A3A3916-132C-915A-30D6-5566548D1FB5}"/>
              </a:ext>
            </a:extLst>
          </p:cNvPr>
          <p:cNvSpPr>
            <a:spLocks noGrp="1"/>
          </p:cNvSpPr>
          <p:nvPr>
            <p:ph idx="1"/>
          </p:nvPr>
        </p:nvSpPr>
        <p:spPr>
          <a:xfrm>
            <a:off x="6297233" y="518400"/>
            <a:ext cx="4771607" cy="5837949"/>
          </a:xfrm>
        </p:spPr>
        <p:txBody>
          <a:bodyPr anchor="ctr">
            <a:normAutofit/>
          </a:bodyPr>
          <a:lstStyle/>
          <a:p>
            <a:pPr marL="0" indent="0">
              <a:buNone/>
            </a:pPr>
            <a:r>
              <a:rPr lang="en-AU" sz="2000" dirty="0">
                <a:effectLst/>
                <a:latin typeface="Aptos" panose="020B0004020202020204" pitchFamily="34" charset="0"/>
                <a:ea typeface="Aptos" panose="020B0004020202020204" pitchFamily="34" charset="0"/>
                <a:cs typeface="Aptos" panose="020B0004020202020204" pitchFamily="34" charset="0"/>
              </a:rPr>
              <a:t>On 1 July 2024, Sixteen Region Associations will take over the delivery of Bowls NSW Pathway events previously administered by Zone (Men’s pathway events) and District (Women’s pathway events) Associations. </a:t>
            </a:r>
          </a:p>
          <a:p>
            <a:pPr marL="0" indent="0">
              <a:buNone/>
            </a:pPr>
            <a:endParaRPr lang="en-AU" sz="20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en-AU" sz="2000" dirty="0">
                <a:latin typeface="Aptos" panose="020B0004020202020204" pitchFamily="34" charset="0"/>
                <a:ea typeface="Aptos" panose="020B0004020202020204" pitchFamily="34" charset="0"/>
                <a:cs typeface="Aptos" panose="020B0004020202020204" pitchFamily="34" charset="0"/>
              </a:rPr>
              <a:t>Over the coming days Bowls NSW will release a</a:t>
            </a:r>
            <a:r>
              <a:rPr lang="en-AU" sz="2000" dirty="0">
                <a:effectLst/>
                <a:latin typeface="Aptos" panose="020B0004020202020204" pitchFamily="34" charset="0"/>
                <a:ea typeface="Aptos" panose="020B0004020202020204" pitchFamily="34" charset="0"/>
                <a:cs typeface="Aptos" panose="020B0004020202020204" pitchFamily="34" charset="0"/>
              </a:rPr>
              <a:t> document that has been developed for Regions, Clubs and individual members to provide clarity in relation to event coordination and player pathway eligibility.</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8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C1C42865-E3D7-09F8-605C-A122202D6A45}"/>
              </a:ext>
            </a:extLst>
          </p:cNvPr>
          <p:cNvSpPr>
            <a:spLocks noGrp="1"/>
          </p:cNvSpPr>
          <p:nvPr>
            <p:ph type="title"/>
          </p:nvPr>
        </p:nvSpPr>
        <p:spPr>
          <a:xfrm>
            <a:off x="704088" y="381935"/>
            <a:ext cx="4828031" cy="5974414"/>
          </a:xfrm>
        </p:spPr>
        <p:txBody>
          <a:bodyPr anchor="ctr">
            <a:normAutofit/>
          </a:bodyPr>
          <a:lstStyle/>
          <a:p>
            <a:pPr algn="ctr"/>
            <a:r>
              <a:rPr lang="en-AU" sz="5600" dirty="0">
                <a:solidFill>
                  <a:srgbClr val="FFFFFF"/>
                </a:solidFill>
              </a:rPr>
              <a:t>Men’s Inter-Region Sides Championship (Open &amp; Senior)</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B2A862EC-AA8A-2614-3717-2DEFAAD85382}"/>
              </a:ext>
            </a:extLst>
          </p:cNvPr>
          <p:cNvSpPr>
            <a:spLocks noGrp="1"/>
          </p:cNvSpPr>
          <p:nvPr>
            <p:ph idx="1"/>
          </p:nvPr>
        </p:nvSpPr>
        <p:spPr>
          <a:xfrm>
            <a:off x="6297233" y="518400"/>
            <a:ext cx="4771607" cy="5837949"/>
          </a:xfrm>
        </p:spPr>
        <p:txBody>
          <a:bodyPr anchor="ctr">
            <a:normAutofit/>
          </a:bodyPr>
          <a:lstStyle/>
          <a:p>
            <a:r>
              <a:rPr lang="en-AU" sz="2000" dirty="0">
                <a:solidFill>
                  <a:schemeClr val="tx1">
                    <a:alpha val="80000"/>
                  </a:schemeClr>
                </a:solidFill>
              </a:rPr>
              <a:t>Club host venues are still TBC for 2025</a:t>
            </a:r>
          </a:p>
          <a:p>
            <a:r>
              <a:rPr lang="en-AU" sz="2000" dirty="0">
                <a:solidFill>
                  <a:schemeClr val="tx1">
                    <a:alpha val="80000"/>
                  </a:schemeClr>
                </a:solidFill>
              </a:rPr>
              <a:t>No CoP changes have been made to the Men’s Inter-Region Sides events</a:t>
            </a:r>
          </a:p>
          <a:p>
            <a:endParaRPr lang="en-AU" sz="2000" dirty="0">
              <a:solidFill>
                <a:schemeClr val="tx1">
                  <a:alpha val="80000"/>
                </a:schemeClr>
              </a:solidFill>
            </a:endParaRPr>
          </a:p>
          <a:p>
            <a:pPr marL="0" indent="0" algn="ctr">
              <a:buNone/>
            </a:pPr>
            <a:r>
              <a:rPr lang="en-AU" sz="3200" b="1" i="1" u="sng" dirty="0">
                <a:solidFill>
                  <a:schemeClr val="tx1">
                    <a:alpha val="80000"/>
                  </a:schemeClr>
                </a:solidFill>
              </a:rPr>
              <a:t>REMINDER</a:t>
            </a:r>
          </a:p>
          <a:p>
            <a:pPr marL="0" indent="0">
              <a:buNone/>
            </a:pPr>
            <a:r>
              <a:rPr lang="en-AU" sz="2000" dirty="0">
                <a:solidFill>
                  <a:schemeClr val="tx1">
                    <a:alpha val="80000"/>
                  </a:schemeClr>
                </a:solidFill>
              </a:rPr>
              <a:t>All players selected shall have a declared Club which is affiliated within the Region in which they are selected.</a:t>
            </a:r>
            <a:br>
              <a:rPr lang="en-AU" sz="2000" dirty="0">
                <a:solidFill>
                  <a:schemeClr val="tx1">
                    <a:alpha val="80000"/>
                  </a:schemeClr>
                </a:solidFill>
              </a:rPr>
            </a:br>
            <a:endParaRPr lang="en-AU" sz="2000" dirty="0">
              <a:solidFill>
                <a:schemeClr val="tx1">
                  <a:alpha val="80000"/>
                </a:schemeClr>
              </a:solidFill>
            </a:endParaRPr>
          </a:p>
          <a:p>
            <a:pPr marL="0" indent="0">
              <a:buNone/>
            </a:pPr>
            <a:r>
              <a:rPr lang="en-AU" sz="2000" dirty="0">
                <a:solidFill>
                  <a:schemeClr val="tx1">
                    <a:alpha val="80000"/>
                  </a:schemeClr>
                </a:solidFill>
              </a:rPr>
              <a:t>All players selected </a:t>
            </a:r>
            <a:r>
              <a:rPr lang="en-AU" sz="2000" b="1" u="sng" dirty="0">
                <a:solidFill>
                  <a:schemeClr val="tx1">
                    <a:alpha val="80000"/>
                  </a:schemeClr>
                </a:solidFill>
              </a:rPr>
              <a:t>MUST</a:t>
            </a:r>
            <a:r>
              <a:rPr lang="en-AU" sz="2000" dirty="0">
                <a:solidFill>
                  <a:schemeClr val="tx1">
                    <a:alpha val="80000"/>
                  </a:schemeClr>
                </a:solidFill>
              </a:rPr>
              <a:t> be eligible to represent New South Wales in the Australian Sides Championship, or the Australian Senior Sides Championship.</a:t>
            </a:r>
            <a:br>
              <a:rPr lang="en-AU" sz="2000" dirty="0">
                <a:solidFill>
                  <a:schemeClr val="tx1">
                    <a:alpha val="80000"/>
                  </a:schemeClr>
                </a:solidFill>
              </a:rPr>
            </a:br>
            <a:endParaRPr lang="en-AU" sz="2000" dirty="0">
              <a:solidFill>
                <a:schemeClr val="tx1">
                  <a:alpha val="80000"/>
                </a:schemeClr>
              </a:solidFill>
            </a:endParaRPr>
          </a:p>
          <a:p>
            <a:pPr marL="0" indent="0">
              <a:buNone/>
            </a:pPr>
            <a:r>
              <a:rPr lang="en-AU" sz="2000" dirty="0">
                <a:solidFill>
                  <a:schemeClr val="tx1">
                    <a:alpha val="80000"/>
                  </a:schemeClr>
                </a:solidFill>
              </a:rPr>
              <a:t>Sides are to be attired in Region uniforms, or old Zone uniforms if the new Region uniforms are not yet available.</a:t>
            </a:r>
          </a:p>
          <a:p>
            <a:endParaRPr lang="en-AU"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550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C1C42865-E3D7-09F8-605C-A122202D6A45}"/>
              </a:ext>
            </a:extLst>
          </p:cNvPr>
          <p:cNvSpPr>
            <a:spLocks noGrp="1"/>
          </p:cNvSpPr>
          <p:nvPr>
            <p:ph type="title"/>
          </p:nvPr>
        </p:nvSpPr>
        <p:spPr>
          <a:xfrm>
            <a:off x="996697" y="381935"/>
            <a:ext cx="4453128" cy="5974414"/>
          </a:xfrm>
        </p:spPr>
        <p:txBody>
          <a:bodyPr anchor="ctr">
            <a:normAutofit/>
          </a:bodyPr>
          <a:lstStyle/>
          <a:p>
            <a:pPr algn="ctr"/>
            <a:r>
              <a:rPr lang="en-AU" sz="5600" dirty="0">
                <a:solidFill>
                  <a:srgbClr val="FFFFFF"/>
                </a:solidFill>
              </a:rPr>
              <a:t>Women’s Inter-Region Sides Championship</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B2A862EC-AA8A-2614-3717-2DEFAAD85382}"/>
              </a:ext>
            </a:extLst>
          </p:cNvPr>
          <p:cNvSpPr>
            <a:spLocks noGrp="1"/>
          </p:cNvSpPr>
          <p:nvPr>
            <p:ph idx="1"/>
          </p:nvPr>
        </p:nvSpPr>
        <p:spPr>
          <a:xfrm>
            <a:off x="6297233" y="518400"/>
            <a:ext cx="4771607" cy="5837949"/>
          </a:xfrm>
        </p:spPr>
        <p:txBody>
          <a:bodyPr anchor="ctr">
            <a:normAutofit lnSpcReduction="10000"/>
          </a:bodyPr>
          <a:lstStyle/>
          <a:p>
            <a:r>
              <a:rPr lang="en-AU" sz="1400" dirty="0">
                <a:solidFill>
                  <a:schemeClr val="tx1">
                    <a:alpha val="80000"/>
                  </a:schemeClr>
                </a:solidFill>
              </a:rPr>
              <a:t>Club host venues are still TBC for 2025</a:t>
            </a:r>
          </a:p>
          <a:p>
            <a:r>
              <a:rPr lang="en-AU" sz="1400" dirty="0">
                <a:solidFill>
                  <a:schemeClr val="tx1">
                    <a:alpha val="80000"/>
                  </a:schemeClr>
                </a:solidFill>
              </a:rPr>
              <a:t>New event for the 2024-25 season</a:t>
            </a:r>
          </a:p>
          <a:p>
            <a:r>
              <a:rPr lang="en-AU" sz="1400" dirty="0">
                <a:solidFill>
                  <a:schemeClr val="tx1">
                    <a:alpha val="80000"/>
                  </a:schemeClr>
                </a:solidFill>
              </a:rPr>
              <a:t>12 players per side (3 teams of fours)</a:t>
            </a:r>
          </a:p>
          <a:p>
            <a:r>
              <a:rPr lang="en-AU" sz="1400" dirty="0">
                <a:solidFill>
                  <a:schemeClr val="tx1">
                    <a:alpha val="80000"/>
                  </a:schemeClr>
                </a:solidFill>
              </a:rPr>
              <a:t>Each side shall contain a minimum of three (3) players who shall be eligible to represent NSW at the Australian Sides Championships, and NOT eligible to be selected for the Australian Senior Sides Championship</a:t>
            </a:r>
          </a:p>
          <a:p>
            <a:r>
              <a:rPr lang="en-AU" sz="1400" dirty="0">
                <a:solidFill>
                  <a:schemeClr val="tx1">
                    <a:alpha val="80000"/>
                  </a:schemeClr>
                </a:solidFill>
              </a:rPr>
              <a:t>Each side shall contain a minimum of three (3) players who shall be eligible to represent NSW at the Australian Senior Sides Championship (i.e., aged 60 years or over as at the date specified by Bowls Australia)</a:t>
            </a:r>
          </a:p>
          <a:p>
            <a:r>
              <a:rPr lang="en-AU" sz="1400" dirty="0">
                <a:solidFill>
                  <a:schemeClr val="tx1">
                    <a:alpha val="80000"/>
                  </a:schemeClr>
                </a:solidFill>
              </a:rPr>
              <a:t>Reserve players can be selected, however the above quotas must be maintained during each match</a:t>
            </a:r>
          </a:p>
          <a:p>
            <a:endParaRPr lang="en-AU" sz="1400" dirty="0">
              <a:solidFill>
                <a:schemeClr val="tx1">
                  <a:alpha val="80000"/>
                </a:schemeClr>
              </a:solidFill>
            </a:endParaRPr>
          </a:p>
          <a:p>
            <a:pPr marL="0" indent="0" algn="ctr">
              <a:buNone/>
            </a:pPr>
            <a:r>
              <a:rPr lang="en-AU" sz="3200" b="1" i="1" u="sng" dirty="0">
                <a:solidFill>
                  <a:schemeClr val="tx1">
                    <a:alpha val="80000"/>
                  </a:schemeClr>
                </a:solidFill>
              </a:rPr>
              <a:t>REMINDER</a:t>
            </a:r>
          </a:p>
          <a:p>
            <a:pPr marL="0" indent="0">
              <a:buNone/>
            </a:pPr>
            <a:r>
              <a:rPr lang="en-AU" sz="1400" dirty="0">
                <a:solidFill>
                  <a:schemeClr val="tx1">
                    <a:alpha val="80000"/>
                  </a:schemeClr>
                </a:solidFill>
              </a:rPr>
              <a:t>All players selected shall have a declared Club which is affiliated within the Region in which they are selected.</a:t>
            </a:r>
          </a:p>
          <a:p>
            <a:pPr marL="0" indent="0">
              <a:buNone/>
            </a:pPr>
            <a:r>
              <a:rPr lang="en-AU" sz="1400" dirty="0">
                <a:solidFill>
                  <a:schemeClr val="tx1">
                    <a:alpha val="80000"/>
                  </a:schemeClr>
                </a:solidFill>
              </a:rPr>
              <a:t>All players selected MUST be eligible to represent New South Wales in the Australian Sides Championship, or the Australian Senior Sides Championship.</a:t>
            </a:r>
          </a:p>
          <a:p>
            <a:pPr marL="0" indent="0">
              <a:buNone/>
            </a:pPr>
            <a:r>
              <a:rPr lang="en-AU" sz="1400" dirty="0">
                <a:solidFill>
                  <a:schemeClr val="tx1">
                    <a:alpha val="80000"/>
                  </a:schemeClr>
                </a:solidFill>
              </a:rPr>
              <a:t>Sides are to be attired in Region uniforms, or old Zone/District uniforms if the new Region uniforms are not yet available.</a:t>
            </a:r>
          </a:p>
          <a:p>
            <a:endParaRPr lang="en-AU" sz="14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9312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84AFAFF9-542B-F5AA-8D28-8900A9AC1773}"/>
              </a:ext>
            </a:extLst>
          </p:cNvPr>
          <p:cNvSpPr>
            <a:spLocks noGrp="1"/>
          </p:cNvSpPr>
          <p:nvPr>
            <p:ph type="title"/>
          </p:nvPr>
        </p:nvSpPr>
        <p:spPr>
          <a:xfrm>
            <a:off x="1075643" y="381935"/>
            <a:ext cx="4365037" cy="5974414"/>
          </a:xfrm>
        </p:spPr>
        <p:txBody>
          <a:bodyPr anchor="ctr">
            <a:normAutofit/>
          </a:bodyPr>
          <a:lstStyle/>
          <a:p>
            <a:pPr algn="ctr"/>
            <a:r>
              <a:rPr lang="en-AU" sz="5600" dirty="0">
                <a:solidFill>
                  <a:srgbClr val="FFFFFF"/>
                </a:solidFill>
              </a:rPr>
              <a:t>Junior Inter-Region Sides Championshi</a:t>
            </a:r>
            <a:r>
              <a:rPr lang="en-AU" sz="5000" dirty="0">
                <a:solidFill>
                  <a:srgbClr val="FFFFFF"/>
                </a:solidFill>
              </a:rPr>
              <a:t>p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2D0B40DD-E32D-E98E-2732-B7F1E5A57B0D}"/>
              </a:ext>
            </a:extLst>
          </p:cNvPr>
          <p:cNvSpPr>
            <a:spLocks noGrp="1"/>
          </p:cNvSpPr>
          <p:nvPr>
            <p:ph idx="1"/>
          </p:nvPr>
        </p:nvSpPr>
        <p:spPr>
          <a:xfrm>
            <a:off x="6297234" y="518400"/>
            <a:ext cx="4705670" cy="5837949"/>
          </a:xfrm>
        </p:spPr>
        <p:txBody>
          <a:bodyPr anchor="ctr">
            <a:normAutofit/>
          </a:bodyPr>
          <a:lstStyle/>
          <a:p>
            <a:pPr marL="0" indent="0">
              <a:buNone/>
            </a:pPr>
            <a:r>
              <a:rPr lang="en-AU" sz="2000" dirty="0">
                <a:solidFill>
                  <a:schemeClr val="tx1">
                    <a:alpha val="80000"/>
                  </a:schemeClr>
                </a:solidFill>
              </a:rPr>
              <a:t>To be held at Club Dubbo in 2024 &amp; 2025</a:t>
            </a:r>
          </a:p>
          <a:p>
            <a:pPr marL="0" indent="0">
              <a:buNone/>
            </a:pPr>
            <a:endParaRPr lang="en-AU" sz="2000" dirty="0">
              <a:solidFill>
                <a:schemeClr val="tx1">
                  <a:alpha val="80000"/>
                </a:schemeClr>
              </a:solidFill>
            </a:endParaRPr>
          </a:p>
          <a:p>
            <a:pPr marL="0" indent="0">
              <a:buNone/>
            </a:pPr>
            <a:r>
              <a:rPr lang="en-AU" sz="2000" dirty="0">
                <a:solidFill>
                  <a:schemeClr val="tx1">
                    <a:alpha val="80000"/>
                  </a:schemeClr>
                </a:solidFill>
              </a:rPr>
              <a:t>No CoP changes have been made to this event</a:t>
            </a:r>
          </a:p>
          <a:p>
            <a:pPr marL="0" indent="0">
              <a:buNone/>
            </a:pPr>
            <a:endParaRPr lang="en-AU" sz="2000" dirty="0">
              <a:solidFill>
                <a:schemeClr val="tx1">
                  <a:alpha val="80000"/>
                </a:schemeClr>
              </a:solidFill>
            </a:endParaRPr>
          </a:p>
          <a:p>
            <a:pPr marL="0" indent="0">
              <a:buNone/>
            </a:pPr>
            <a:r>
              <a:rPr lang="en-AU" sz="2000" dirty="0">
                <a:solidFill>
                  <a:schemeClr val="tx1">
                    <a:alpha val="80000"/>
                  </a:schemeClr>
                </a:solidFill>
              </a:rPr>
              <a:t>Two or more Regions can combine to enter a side. If you have limited Junior Bowlers affiliated in your Region, please advise Bowls NSW.</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900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633062" y="381935"/>
            <a:ext cx="4880770" cy="5974414"/>
          </a:xfrm>
        </p:spPr>
        <p:txBody>
          <a:bodyPr anchor="ctr">
            <a:normAutofit/>
          </a:bodyPr>
          <a:lstStyle/>
          <a:p>
            <a:pPr algn="ctr"/>
            <a:r>
              <a:rPr lang="en-AU" sz="5600" dirty="0">
                <a:solidFill>
                  <a:srgbClr val="FFFFFF"/>
                </a:solidFill>
              </a:rPr>
              <a:t>Region Championships</a:t>
            </a:r>
            <a:r>
              <a:rPr lang="en-AU"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3" y="725667"/>
            <a:ext cx="4771607" cy="5837949"/>
          </a:xfrm>
        </p:spPr>
        <p:txBody>
          <a:bodyPr anchor="ctr">
            <a:normAutofit fontScale="92500" lnSpcReduction="10000"/>
          </a:bodyPr>
          <a:lstStyle/>
          <a:p>
            <a:pPr marL="0" indent="0" algn="ctr">
              <a:buNone/>
            </a:pPr>
            <a:r>
              <a:rPr lang="en-AU" sz="1600" b="1" u="sng" dirty="0">
                <a:solidFill>
                  <a:schemeClr val="tx1">
                    <a:alpha val="80000"/>
                  </a:schemeClr>
                </a:solidFill>
              </a:rPr>
              <a:t>State Men’s &amp; State Women’s Championships</a:t>
            </a:r>
          </a:p>
          <a:p>
            <a:r>
              <a:rPr lang="en-AU" sz="1600" dirty="0">
                <a:solidFill>
                  <a:schemeClr val="tx1">
                    <a:alpha val="80000"/>
                  </a:schemeClr>
                </a:solidFill>
              </a:rPr>
              <a:t>Open to all affiliated members</a:t>
            </a:r>
          </a:p>
          <a:p>
            <a:pPr marL="0" indent="0">
              <a:buNone/>
            </a:pPr>
            <a:endParaRPr lang="en-AU" sz="1600" dirty="0">
              <a:solidFill>
                <a:schemeClr val="tx1">
                  <a:alpha val="80000"/>
                </a:schemeClr>
              </a:solidFill>
            </a:endParaRPr>
          </a:p>
          <a:p>
            <a:pPr marL="0" indent="0" algn="ctr">
              <a:buNone/>
            </a:pPr>
            <a:r>
              <a:rPr lang="en-AU" sz="1600" b="1" u="sng" dirty="0">
                <a:solidFill>
                  <a:schemeClr val="tx1">
                    <a:alpha val="80000"/>
                  </a:schemeClr>
                </a:solidFill>
              </a:rPr>
              <a:t>State Senior Men’s &amp; State Senior Women’s Championships</a:t>
            </a:r>
          </a:p>
          <a:p>
            <a:r>
              <a:rPr lang="en-AU" sz="1600" dirty="0">
                <a:solidFill>
                  <a:schemeClr val="tx1">
                    <a:alpha val="80000"/>
                  </a:schemeClr>
                </a:solidFill>
              </a:rPr>
              <a:t>Players must be 60 years or over as at October 4, 2025. </a:t>
            </a:r>
            <a:br>
              <a:rPr lang="en-AU" sz="1600" dirty="0">
                <a:solidFill>
                  <a:schemeClr val="tx1">
                    <a:alpha val="80000"/>
                  </a:schemeClr>
                </a:solidFill>
              </a:rPr>
            </a:br>
            <a:r>
              <a:rPr lang="en-AU" sz="1600" dirty="0">
                <a:solidFill>
                  <a:schemeClr val="tx1">
                    <a:alpha val="80000"/>
                  </a:schemeClr>
                </a:solidFill>
              </a:rPr>
              <a:t>This is due to eligibility to compete for NSW at the Australian Senior Sides Championships as part of the Bowls Australia Nationals.</a:t>
            </a:r>
          </a:p>
          <a:p>
            <a:pPr marL="0" indent="0">
              <a:buNone/>
            </a:pPr>
            <a:endParaRPr lang="en-AU" sz="1600" dirty="0">
              <a:solidFill>
                <a:schemeClr val="tx1">
                  <a:alpha val="80000"/>
                </a:schemeClr>
              </a:solidFill>
            </a:endParaRPr>
          </a:p>
          <a:p>
            <a:pPr marL="0" indent="0" algn="ctr">
              <a:buNone/>
            </a:pPr>
            <a:r>
              <a:rPr lang="en-AU" sz="1600" b="1" u="sng" dirty="0">
                <a:solidFill>
                  <a:schemeClr val="tx1">
                    <a:alpha val="80000"/>
                  </a:schemeClr>
                </a:solidFill>
              </a:rPr>
              <a:t>Open Reserve Championships</a:t>
            </a:r>
          </a:p>
          <a:p>
            <a:r>
              <a:rPr lang="en-AU" sz="1600" dirty="0">
                <a:solidFill>
                  <a:schemeClr val="tx1">
                    <a:alpha val="80000"/>
                  </a:schemeClr>
                </a:solidFill>
              </a:rPr>
              <a:t>The player’s previous season Open Pennant grading must be 5, 6 or 7. </a:t>
            </a:r>
            <a:br>
              <a:rPr lang="en-AU" sz="1600" dirty="0">
                <a:solidFill>
                  <a:schemeClr val="tx1">
                    <a:alpha val="80000"/>
                  </a:schemeClr>
                </a:solidFill>
              </a:rPr>
            </a:br>
            <a:r>
              <a:rPr lang="en-AU" sz="1600" dirty="0">
                <a:solidFill>
                  <a:schemeClr val="tx1">
                    <a:alpha val="80000"/>
                  </a:schemeClr>
                </a:solidFill>
              </a:rPr>
              <a:t>If a player has no previous Open Pennant grade they must not have played in 50% or more matches in the current or previous season in Division 1 or Division 2 of Men’s or Women’s Pennant</a:t>
            </a:r>
          </a:p>
          <a:p>
            <a:r>
              <a:rPr lang="en-AU" sz="1600" dirty="0">
                <a:solidFill>
                  <a:schemeClr val="tx1">
                    <a:alpha val="80000"/>
                  </a:schemeClr>
                </a:solidFill>
              </a:rPr>
              <a:t>2023/24 Open State Pennant Grade 5 winners are eligible to compete in 2024/25 State Reserve Championships</a:t>
            </a:r>
          </a:p>
          <a:p>
            <a:pPr marL="0" indent="0">
              <a:buNone/>
            </a:pPr>
            <a:endParaRPr lang="en-AU" sz="1600" dirty="0">
              <a:solidFill>
                <a:schemeClr val="tx1">
                  <a:alpha val="80000"/>
                </a:schemeClr>
              </a:solidFill>
            </a:endParaRPr>
          </a:p>
          <a:p>
            <a:pPr marL="0" indent="0">
              <a:buNone/>
            </a:pPr>
            <a:r>
              <a:rPr lang="en-AU" sz="1600" dirty="0">
                <a:solidFill>
                  <a:schemeClr val="tx1">
                    <a:alpha val="80000"/>
                  </a:schemeClr>
                </a:solidFill>
              </a:rPr>
              <a:t>Regions will be invoiced for State Championships entries in February 2025.</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605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633061" y="381935"/>
            <a:ext cx="4759603" cy="5974414"/>
          </a:xfrm>
        </p:spPr>
        <p:txBody>
          <a:bodyPr anchor="ctr">
            <a:normAutofit/>
          </a:bodyPr>
          <a:lstStyle/>
          <a:p>
            <a:pPr algn="ctr"/>
            <a:r>
              <a:rPr lang="en-AU" sz="5600" dirty="0">
                <a:solidFill>
                  <a:srgbClr val="FFFFFF"/>
                </a:solidFill>
              </a:rPr>
              <a:t>Region Championships</a:t>
            </a:r>
            <a:r>
              <a:rPr lang="en-AU"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393803" y="691141"/>
            <a:ext cx="4990198" cy="5837949"/>
          </a:xfrm>
        </p:spPr>
        <p:txBody>
          <a:bodyPr anchor="ctr">
            <a:normAutofit/>
          </a:bodyPr>
          <a:lstStyle/>
          <a:p>
            <a:pPr marL="0" indent="0" algn="ctr">
              <a:buNone/>
            </a:pPr>
            <a:r>
              <a:rPr lang="en-AU" sz="1800" b="1" i="1" u="sng" dirty="0"/>
              <a:t>Singles (all Disciplines)</a:t>
            </a:r>
          </a:p>
          <a:p>
            <a:r>
              <a:rPr lang="en-AU" sz="1600" dirty="0"/>
              <a:t>All matches </a:t>
            </a:r>
            <a:r>
              <a:rPr lang="en-AU" sz="1600" b="1" u="sng" dirty="0"/>
              <a:t>MUST</a:t>
            </a:r>
            <a:r>
              <a:rPr lang="en-AU" sz="1600" dirty="0"/>
              <a:t> be first to 25 shots</a:t>
            </a:r>
          </a:p>
          <a:p>
            <a:r>
              <a:rPr lang="en-AU" sz="1600" dirty="0"/>
              <a:t>Shots in excess of 25 do not count (when using sectional play)</a:t>
            </a:r>
          </a:p>
          <a:p>
            <a:pPr marL="0" indent="0">
              <a:buNone/>
            </a:pPr>
            <a:endParaRPr lang="en-AU" sz="1600" dirty="0"/>
          </a:p>
          <a:p>
            <a:pPr marL="0" indent="0">
              <a:buNone/>
            </a:pPr>
            <a:endParaRPr lang="en-AU" sz="1600" dirty="0"/>
          </a:p>
          <a:p>
            <a:pPr marL="0" indent="0" algn="ctr">
              <a:buNone/>
            </a:pPr>
            <a:r>
              <a:rPr lang="en-AU" sz="1800" b="1" i="1" u="sng" dirty="0"/>
              <a:t>Pairs (State Men, State Women &amp; Senior Men)</a:t>
            </a:r>
          </a:p>
          <a:p>
            <a:r>
              <a:rPr lang="en-AU" sz="1600" dirty="0"/>
              <a:t>2 x 2 x 2 x 2 format</a:t>
            </a:r>
          </a:p>
          <a:p>
            <a:r>
              <a:rPr lang="en-AU" sz="1600" dirty="0"/>
              <a:t>21 ends per match, or 3 x 14 ends in sectional play</a:t>
            </a:r>
          </a:p>
          <a:p>
            <a:pPr marL="0" indent="0">
              <a:buNone/>
            </a:pPr>
            <a:endParaRPr lang="en-AU" sz="1600" dirty="0"/>
          </a:p>
          <a:p>
            <a:pPr marL="0" indent="0" algn="ctr">
              <a:buNone/>
            </a:pPr>
            <a:r>
              <a:rPr lang="en-AU" sz="1800" b="1" i="1" u="sng" dirty="0"/>
              <a:t>Pairs (Senior Women)</a:t>
            </a:r>
          </a:p>
          <a:p>
            <a:r>
              <a:rPr lang="en-AU" sz="1600" dirty="0"/>
              <a:t>3 x 3 format</a:t>
            </a:r>
          </a:p>
          <a:p>
            <a:r>
              <a:rPr lang="en-AU" sz="1600" dirty="0"/>
              <a:t>21 ends per match, or 3 x 14 ends in sectional play</a:t>
            </a:r>
          </a:p>
          <a:p>
            <a:endParaRPr lang="en-AU" sz="1600" dirty="0"/>
          </a:p>
          <a:p>
            <a:pPr marL="0" indent="0" algn="ctr">
              <a:buNone/>
            </a:pPr>
            <a:r>
              <a:rPr lang="en-AU" sz="1800" b="1" i="1" u="sng" dirty="0"/>
              <a:t>Pairs (Open Reserve)</a:t>
            </a:r>
          </a:p>
          <a:p>
            <a:r>
              <a:rPr lang="en-AU" sz="1600" dirty="0"/>
              <a:t>2 x 2 x 2 x 2 format</a:t>
            </a:r>
          </a:p>
          <a:p>
            <a:r>
              <a:rPr lang="en-AU" sz="1600" dirty="0"/>
              <a:t>18 ends per match, or 3 x 12 ends in sectional play</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281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512064" y="381935"/>
            <a:ext cx="4782311" cy="5974414"/>
          </a:xfrm>
        </p:spPr>
        <p:txBody>
          <a:bodyPr anchor="ctr">
            <a:normAutofit/>
          </a:bodyPr>
          <a:lstStyle/>
          <a:p>
            <a:pPr algn="ctr"/>
            <a:r>
              <a:rPr lang="en-AU" sz="5600" dirty="0">
                <a:solidFill>
                  <a:srgbClr val="FFFFFF"/>
                </a:solidFill>
              </a:rPr>
              <a:t>Region Championships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305287" y="682541"/>
            <a:ext cx="5280875" cy="5837949"/>
          </a:xfrm>
        </p:spPr>
        <p:txBody>
          <a:bodyPr anchor="ctr">
            <a:normAutofit/>
          </a:bodyPr>
          <a:lstStyle/>
          <a:p>
            <a:pPr marL="0" indent="0" algn="ctr">
              <a:buNone/>
            </a:pPr>
            <a:r>
              <a:rPr lang="en-AU" sz="1800" b="1" i="1" u="sng" dirty="0"/>
              <a:t>Triples (State Men, State Women and Senior Men)</a:t>
            </a:r>
          </a:p>
          <a:p>
            <a:r>
              <a:rPr lang="en-AU" sz="1600" dirty="0"/>
              <a:t>2 bowls per player</a:t>
            </a:r>
          </a:p>
          <a:p>
            <a:r>
              <a:rPr lang="en-AU" sz="1600" dirty="0"/>
              <a:t>25 ends per match, or 3 x 17 ends in sectional play</a:t>
            </a:r>
          </a:p>
          <a:p>
            <a:endParaRPr lang="en-AU" sz="1600" dirty="0"/>
          </a:p>
          <a:p>
            <a:pPr marL="0" indent="0" algn="ctr">
              <a:buNone/>
            </a:pPr>
            <a:r>
              <a:rPr lang="en-AU" sz="1800" b="1" i="1" u="sng" dirty="0"/>
              <a:t>Triples (Senior Women and Open Reserve)</a:t>
            </a:r>
          </a:p>
          <a:p>
            <a:r>
              <a:rPr lang="en-AU" sz="1600" dirty="0"/>
              <a:t>2 bowls per player</a:t>
            </a:r>
          </a:p>
          <a:p>
            <a:r>
              <a:rPr lang="en-AU" sz="1600" dirty="0"/>
              <a:t>21 ends per match, or 3 x 14 ends in sectional play</a:t>
            </a:r>
          </a:p>
          <a:p>
            <a:endParaRPr lang="en-AU" sz="1600" dirty="0"/>
          </a:p>
          <a:p>
            <a:endParaRPr lang="en-AU" sz="1600" dirty="0"/>
          </a:p>
          <a:p>
            <a:pPr marL="0" indent="0" algn="ctr">
              <a:buNone/>
            </a:pPr>
            <a:r>
              <a:rPr lang="en-AU" sz="1800" b="1" i="1" u="sng" dirty="0"/>
              <a:t>Fours (State Men, State Women and Senior Men)</a:t>
            </a:r>
          </a:p>
          <a:p>
            <a:r>
              <a:rPr lang="en-AU" sz="1600" dirty="0"/>
              <a:t>2 bowls per player</a:t>
            </a:r>
          </a:p>
          <a:p>
            <a:r>
              <a:rPr lang="en-AU" sz="1600" dirty="0"/>
              <a:t>21 ends per match, or 3 x 14 ends in sectional play</a:t>
            </a:r>
          </a:p>
          <a:p>
            <a:endParaRPr lang="en-AU" sz="1600" dirty="0"/>
          </a:p>
          <a:p>
            <a:pPr marL="0" indent="0" algn="ctr">
              <a:buNone/>
            </a:pPr>
            <a:r>
              <a:rPr lang="en-AU" sz="1800" b="1" i="1" u="sng" dirty="0"/>
              <a:t>Fours (Senior Women and Open Reserve)</a:t>
            </a:r>
          </a:p>
          <a:p>
            <a:r>
              <a:rPr lang="en-AU" sz="1600" dirty="0"/>
              <a:t>2 bowls per player</a:t>
            </a:r>
          </a:p>
          <a:p>
            <a:r>
              <a:rPr lang="en-AU" sz="1600" dirty="0"/>
              <a:t>18 ends per match, or 3 x 12 ends in sectional play</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3750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914401" y="381935"/>
            <a:ext cx="4282252" cy="5974414"/>
          </a:xfrm>
        </p:spPr>
        <p:txBody>
          <a:bodyPr anchor="ctr">
            <a:normAutofit/>
          </a:bodyPr>
          <a:lstStyle/>
          <a:p>
            <a:pPr algn="ctr"/>
            <a:r>
              <a:rPr lang="en-AU" sz="5600" dirty="0">
                <a:solidFill>
                  <a:srgbClr val="FFFFFF"/>
                </a:solidFill>
              </a:rPr>
              <a:t>All Pennant Competitions (Men, Women &amp; Open)</a:t>
            </a:r>
            <a:r>
              <a:rPr lang="en-AU"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518400"/>
            <a:ext cx="5078690" cy="5837949"/>
          </a:xfrm>
        </p:spPr>
        <p:txBody>
          <a:bodyPr anchor="ctr">
            <a:normAutofit lnSpcReduction="10000"/>
          </a:bodyPr>
          <a:lstStyle/>
          <a:p>
            <a:r>
              <a:rPr lang="en-AU" sz="1800" dirty="0"/>
              <a:t>Only SMC approved submissions can commence Pennant competitions</a:t>
            </a:r>
          </a:p>
          <a:p>
            <a:r>
              <a:rPr lang="en-AU" sz="1800" dirty="0"/>
              <a:t>Any amendments (eg, more or less sides) after SMC approval must be resubmitted to the SMC by the Region for consideration and approval</a:t>
            </a:r>
          </a:p>
          <a:p>
            <a:r>
              <a:rPr lang="en-AU" sz="1800" dirty="0"/>
              <a:t>Geographic section draws are permitted</a:t>
            </a:r>
          </a:p>
          <a:p>
            <a:r>
              <a:rPr lang="en-AU" sz="1800" dirty="0"/>
              <a:t>Where there a low entry numbers Multi-Grade or Multi-Division competitions may be formed. These must contain at least two sides from the lowest grade/division</a:t>
            </a:r>
          </a:p>
          <a:p>
            <a:r>
              <a:rPr lang="en-AU" sz="1800" dirty="0"/>
              <a:t>If there are two (or more) sides from a Grade/Division, the highest placed side shall qualify for Post-Sectional Play regardless of their finishing position. However, if there is one side from a Grade/Division they must finish above all sides from lower Grades/Divisions to qualify for post-sectional play</a:t>
            </a:r>
          </a:p>
          <a:p>
            <a:r>
              <a:rPr lang="en-AU" sz="1800" dirty="0"/>
              <a:t>Two (or more) neighbouring Regions may combine to create a competition where there are a low number of entries in a Grade/Division. Such submission requires SMC approval</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899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518400"/>
            <a:ext cx="5078690" cy="5837949"/>
          </a:xfrm>
        </p:spPr>
        <p:txBody>
          <a:bodyPr anchor="ctr">
            <a:normAutofit/>
          </a:bodyPr>
          <a:lstStyle/>
          <a:p>
            <a:r>
              <a:rPr lang="en-AU" sz="1800" dirty="0"/>
              <a:t>Changed to 12 player sides (3 teams of fours), with the same scoring format as Open Pennant (i.e., 10 points per match)</a:t>
            </a:r>
          </a:p>
          <a:p>
            <a:r>
              <a:rPr lang="en-AU" sz="1800" dirty="0"/>
              <a:t>Clubs within the same Region can combine to form a composite entry</a:t>
            </a:r>
          </a:p>
          <a:p>
            <a:r>
              <a:rPr lang="en-AU" sz="1800" dirty="0"/>
              <a:t>2024/25 Men’s Pennant competitions must be recorded on Bowlslink by each Region</a:t>
            </a:r>
          </a:p>
          <a:p>
            <a:r>
              <a:rPr lang="en-AU" sz="1800" dirty="0"/>
              <a:t>There will be no Regrades, or variations to eligibility for Men’s Pennant</a:t>
            </a:r>
          </a:p>
          <a:p>
            <a:r>
              <a:rPr lang="en-AU" sz="1800" dirty="0"/>
              <a:t>A maximum of two (2) players per side are eligible to play no more than one division lower than their previous season grading would allow (this can be different players in each match)</a:t>
            </a:r>
          </a:p>
          <a:p>
            <a:r>
              <a:rPr lang="en-AU" sz="1800" dirty="0"/>
              <a:t>Men’s Pennant matches have no impact on a player’s Open Pennant grading</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200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12295C77-04B9-FA8F-032E-5E181860B66A}"/>
              </a:ext>
            </a:extLst>
          </p:cNvPr>
          <p:cNvSpPr>
            <a:spLocks noGrp="1"/>
          </p:cNvSpPr>
          <p:nvPr>
            <p:ph type="title"/>
          </p:nvPr>
        </p:nvSpPr>
        <p:spPr>
          <a:xfrm>
            <a:off x="1188069" y="381935"/>
            <a:ext cx="4008583" cy="5974414"/>
          </a:xfrm>
        </p:spPr>
        <p:txBody>
          <a:bodyPr anchor="ctr">
            <a:normAutofit/>
          </a:bodyPr>
          <a:lstStyle/>
          <a:p>
            <a:r>
              <a:rPr lang="en-AU" sz="5600" dirty="0">
                <a:solidFill>
                  <a:srgbClr val="FFFFFF"/>
                </a:solidFill>
              </a:rPr>
              <a:t>Introduction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E53F9A4C-15DD-3334-EDBE-2266F7AF2D00}"/>
              </a:ext>
            </a:extLst>
          </p:cNvPr>
          <p:cNvSpPr>
            <a:spLocks noGrp="1"/>
          </p:cNvSpPr>
          <p:nvPr>
            <p:ph idx="1"/>
          </p:nvPr>
        </p:nvSpPr>
        <p:spPr>
          <a:xfrm>
            <a:off x="6297233" y="518400"/>
            <a:ext cx="4771607" cy="5837949"/>
          </a:xfrm>
        </p:spPr>
        <p:txBody>
          <a:bodyPr anchor="ctr">
            <a:normAutofit fontScale="92500" lnSpcReduction="20000"/>
          </a:bodyPr>
          <a:lstStyle/>
          <a:p>
            <a:pPr marL="0" indent="0" algn="ctr">
              <a:buNone/>
            </a:pPr>
            <a:r>
              <a:rPr lang="en-AU" sz="3600" b="1" dirty="0">
                <a:solidFill>
                  <a:schemeClr val="tx1">
                    <a:alpha val="80000"/>
                  </a:schemeClr>
                </a:solidFill>
              </a:rPr>
              <a:t>Contacts &amp; Roles</a:t>
            </a:r>
          </a:p>
          <a:p>
            <a:pPr marL="0" indent="0">
              <a:buNone/>
            </a:pPr>
            <a:endParaRPr lang="en-AU" sz="2000" dirty="0">
              <a:solidFill>
                <a:schemeClr val="tx1">
                  <a:alpha val="80000"/>
                </a:schemeClr>
              </a:solidFill>
            </a:endParaRPr>
          </a:p>
          <a:p>
            <a:pPr marL="0" indent="0">
              <a:buNone/>
            </a:pPr>
            <a:r>
              <a:rPr lang="en-AU" sz="2000" b="1" i="1" u="sng" dirty="0">
                <a:solidFill>
                  <a:schemeClr val="tx1">
                    <a:alpha val="80000"/>
                  </a:schemeClr>
                </a:solidFill>
              </a:rPr>
              <a:t>Lee Stinson – Executive Manager (Sport)</a:t>
            </a:r>
          </a:p>
          <a:p>
            <a:pPr marL="0" indent="0">
              <a:buNone/>
            </a:pPr>
            <a:r>
              <a:rPr lang="en-AU" sz="2000" dirty="0">
                <a:solidFill>
                  <a:schemeClr val="tx1">
                    <a:alpha val="80000"/>
                  </a:schemeClr>
                </a:solidFill>
              </a:rPr>
              <a:t>Ph: 0481 739 066 </a:t>
            </a:r>
            <a:br>
              <a:rPr lang="en-AU" sz="2000" dirty="0">
                <a:solidFill>
                  <a:schemeClr val="tx1">
                    <a:alpha val="80000"/>
                  </a:schemeClr>
                </a:solidFill>
              </a:rPr>
            </a:br>
            <a:r>
              <a:rPr lang="en-AU" sz="2000" dirty="0">
                <a:solidFill>
                  <a:schemeClr val="tx1">
                    <a:alpha val="80000"/>
                  </a:schemeClr>
                </a:solidFill>
              </a:rPr>
              <a:t>E:    </a:t>
            </a:r>
            <a:r>
              <a:rPr lang="en-AU" sz="2000" dirty="0">
                <a:solidFill>
                  <a:schemeClr val="tx1">
                    <a:alpha val="80000"/>
                  </a:schemeClr>
                </a:solidFill>
                <a:hlinkClick r:id="rId2"/>
              </a:rPr>
              <a:t>lee.stinson@bowlsnsw.com.au</a:t>
            </a:r>
            <a:endParaRPr lang="en-AU" sz="2000" dirty="0">
              <a:solidFill>
                <a:schemeClr val="tx1">
                  <a:alpha val="80000"/>
                </a:schemeClr>
              </a:solidFill>
            </a:endParaRPr>
          </a:p>
          <a:p>
            <a:pPr marL="0" indent="0">
              <a:buNone/>
            </a:pPr>
            <a:endParaRPr lang="en-AU" sz="2000" dirty="0">
              <a:solidFill>
                <a:schemeClr val="tx1">
                  <a:alpha val="80000"/>
                </a:schemeClr>
              </a:solidFill>
            </a:endParaRPr>
          </a:p>
          <a:p>
            <a:pPr marL="0" indent="0">
              <a:buNone/>
            </a:pPr>
            <a:r>
              <a:rPr lang="en-AU" sz="2000" b="1" i="1" u="sng" dirty="0">
                <a:solidFill>
                  <a:schemeClr val="tx1">
                    <a:alpha val="80000"/>
                  </a:schemeClr>
                </a:solidFill>
              </a:rPr>
              <a:t>Andrew Lynn – Sport Coordinator</a:t>
            </a:r>
          </a:p>
          <a:p>
            <a:pPr marL="0" indent="0">
              <a:buNone/>
            </a:pPr>
            <a:r>
              <a:rPr lang="en-AU" sz="2000" dirty="0">
                <a:solidFill>
                  <a:schemeClr val="tx1">
                    <a:alpha val="80000"/>
                  </a:schemeClr>
                </a:solidFill>
              </a:rPr>
              <a:t>Ph: 0434 484 657  </a:t>
            </a:r>
            <a:br>
              <a:rPr lang="en-AU" sz="2000" dirty="0">
                <a:solidFill>
                  <a:schemeClr val="tx1">
                    <a:alpha val="80000"/>
                  </a:schemeClr>
                </a:solidFill>
              </a:rPr>
            </a:br>
            <a:r>
              <a:rPr lang="en-AU" sz="2000" dirty="0">
                <a:solidFill>
                  <a:schemeClr val="tx1">
                    <a:alpha val="80000"/>
                  </a:schemeClr>
                </a:solidFill>
              </a:rPr>
              <a:t>E:    </a:t>
            </a:r>
            <a:r>
              <a:rPr lang="en-AU" sz="2000" dirty="0">
                <a:solidFill>
                  <a:schemeClr val="tx1">
                    <a:alpha val="80000"/>
                  </a:schemeClr>
                </a:solidFill>
                <a:hlinkClick r:id="rId3"/>
              </a:rPr>
              <a:t>andrew@bowlsnsw.com.au</a:t>
            </a:r>
            <a:endParaRPr lang="en-AU" sz="2000" dirty="0">
              <a:solidFill>
                <a:schemeClr val="tx1">
                  <a:alpha val="80000"/>
                </a:schemeClr>
              </a:solidFill>
            </a:endParaRPr>
          </a:p>
          <a:p>
            <a:pPr marL="0" indent="0">
              <a:buNone/>
            </a:pPr>
            <a:endParaRPr lang="en-AU" sz="2000" dirty="0">
              <a:solidFill>
                <a:schemeClr val="tx1">
                  <a:alpha val="80000"/>
                </a:schemeClr>
              </a:solidFill>
            </a:endParaRPr>
          </a:p>
          <a:p>
            <a:pPr marL="0" indent="0">
              <a:buNone/>
            </a:pPr>
            <a:r>
              <a:rPr lang="en-AU" sz="2000" b="1" i="1" u="sng" dirty="0">
                <a:solidFill>
                  <a:schemeClr val="tx1">
                    <a:alpha val="80000"/>
                  </a:schemeClr>
                </a:solidFill>
              </a:rPr>
              <a:t>State Match Committee (SMC)</a:t>
            </a:r>
          </a:p>
          <a:p>
            <a:pPr marL="0" indent="0">
              <a:buNone/>
            </a:pPr>
            <a:r>
              <a:rPr lang="en-AU" sz="2000" dirty="0">
                <a:solidFill>
                  <a:schemeClr val="tx1">
                    <a:alpha val="80000"/>
                  </a:schemeClr>
                </a:solidFill>
              </a:rPr>
              <a:t>E:    </a:t>
            </a:r>
            <a:r>
              <a:rPr lang="en-AU" sz="2000" dirty="0">
                <a:solidFill>
                  <a:schemeClr val="tx1">
                    <a:alpha val="80000"/>
                  </a:schemeClr>
                </a:solidFill>
                <a:hlinkClick r:id="rId4"/>
              </a:rPr>
              <a:t>match@bowlsnsw.com.au</a:t>
            </a:r>
            <a:r>
              <a:rPr lang="en-AU" sz="2000" dirty="0">
                <a:solidFill>
                  <a:schemeClr val="tx1">
                    <a:alpha val="80000"/>
                  </a:schemeClr>
                </a:solidFill>
              </a:rPr>
              <a:t> </a:t>
            </a:r>
            <a:br>
              <a:rPr lang="en-AU" sz="2000" dirty="0">
                <a:solidFill>
                  <a:schemeClr val="tx1">
                    <a:alpha val="80000"/>
                  </a:schemeClr>
                </a:solidFill>
              </a:rPr>
            </a:br>
            <a:br>
              <a:rPr lang="en-AU" sz="2000" dirty="0">
                <a:solidFill>
                  <a:schemeClr val="tx1">
                    <a:alpha val="80000"/>
                  </a:schemeClr>
                </a:solidFill>
              </a:rPr>
            </a:br>
            <a:r>
              <a:rPr lang="en-AU" sz="1400" b="1" dirty="0">
                <a:solidFill>
                  <a:schemeClr val="tx1">
                    <a:alpha val="80000"/>
                  </a:schemeClr>
                </a:solidFill>
              </a:rPr>
              <a:t>Note: The 2024/25 </a:t>
            </a:r>
            <a:r>
              <a:rPr lang="en-AU" sz="1500" b="1" dirty="0">
                <a:solidFill>
                  <a:schemeClr val="tx1">
                    <a:alpha val="80000"/>
                  </a:schemeClr>
                </a:solidFill>
              </a:rPr>
              <a:t>State Match Committee members will be announced in the first week of July</a:t>
            </a:r>
          </a:p>
          <a:p>
            <a:pPr marL="0" indent="0">
              <a:buNone/>
            </a:pPr>
            <a:endParaRPr lang="en-AU" sz="1500" b="1" dirty="0">
              <a:solidFill>
                <a:schemeClr val="tx1">
                  <a:alpha val="80000"/>
                </a:schemeClr>
              </a:solidFill>
            </a:endParaRPr>
          </a:p>
          <a:p>
            <a:pPr marL="0" indent="0">
              <a:buNone/>
            </a:pPr>
            <a:r>
              <a:rPr lang="en-AU" sz="1800" dirty="0">
                <a:solidFill>
                  <a:schemeClr val="tx1">
                    <a:alpha val="80000"/>
                  </a:schemeClr>
                </a:solidFill>
              </a:rPr>
              <a:t>Bowls NSW will be communicating to you through the new Region email addresses</a:t>
            </a:r>
            <a:br>
              <a:rPr lang="en-AU" sz="1800" dirty="0">
                <a:solidFill>
                  <a:schemeClr val="tx1">
                    <a:alpha val="80000"/>
                  </a:schemeClr>
                </a:solidFill>
              </a:rPr>
            </a:br>
            <a:br>
              <a:rPr lang="en-AU" sz="1800" dirty="0">
                <a:solidFill>
                  <a:schemeClr val="tx1">
                    <a:alpha val="80000"/>
                  </a:schemeClr>
                </a:solidFill>
              </a:rPr>
            </a:br>
            <a:r>
              <a:rPr lang="en-AU" sz="1800" dirty="0">
                <a:solidFill>
                  <a:schemeClr val="tx1">
                    <a:alpha val="80000"/>
                  </a:schemeClr>
                </a:solidFill>
              </a:rPr>
              <a:t>Eg: </a:t>
            </a:r>
            <a:r>
              <a:rPr lang="en-AU" sz="1800" dirty="0">
                <a:solidFill>
                  <a:schemeClr val="tx1">
                    <a:alpha val="80000"/>
                  </a:schemeClr>
                </a:solidFill>
                <a:hlinkClick r:id="rId5"/>
              </a:rPr>
              <a:t>metronorthwest4@bowlsnsw.com.au</a:t>
            </a:r>
            <a:r>
              <a:rPr lang="en-AU" sz="1800" dirty="0">
                <a:solidFill>
                  <a:schemeClr val="tx1">
                    <a:alpha val="80000"/>
                  </a:schemeClr>
                </a:solidFill>
              </a:rPr>
              <a:t> </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187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306378" y="614528"/>
            <a:ext cx="5078690" cy="5837949"/>
          </a:xfrm>
        </p:spPr>
        <p:txBody>
          <a:bodyPr anchor="ctr">
            <a:normAutofit/>
          </a:bodyPr>
          <a:lstStyle/>
          <a:p>
            <a:pPr marL="0" indent="0">
              <a:buNone/>
            </a:pPr>
            <a:r>
              <a:rPr lang="en-AU" sz="1800" dirty="0"/>
              <a:t>Held across four Divisions in the 2024-25 Season, with player eligibility based on the individual's previous season Open Pennant gradings</a:t>
            </a:r>
          </a:p>
          <a:p>
            <a:pPr marL="0" indent="0">
              <a:buNone/>
            </a:pPr>
            <a:endParaRPr lang="en-AU" sz="1000" dirty="0"/>
          </a:p>
          <a:p>
            <a:pPr marL="0" indent="0" algn="ctr">
              <a:buNone/>
            </a:pPr>
            <a:r>
              <a:rPr lang="en-AU" sz="2400" b="1" i="1" u="sng" dirty="0"/>
              <a:t>Division 1</a:t>
            </a:r>
            <a:br>
              <a:rPr lang="en-AU" sz="1800" b="1" i="1" u="sng" dirty="0"/>
            </a:br>
            <a:r>
              <a:rPr lang="en-AU" sz="1800" dirty="0"/>
              <a:t>Open to all eligible players</a:t>
            </a:r>
          </a:p>
          <a:p>
            <a:pPr marL="0" indent="0" algn="ctr">
              <a:buNone/>
            </a:pPr>
            <a:endParaRPr lang="en-AU" sz="1800" dirty="0"/>
          </a:p>
          <a:p>
            <a:pPr marL="0" indent="0" algn="ctr">
              <a:buNone/>
            </a:pPr>
            <a:r>
              <a:rPr lang="en-AU" sz="2400" b="1" i="1" u="sng" dirty="0"/>
              <a:t>Division 2</a:t>
            </a:r>
            <a:br>
              <a:rPr lang="en-AU" sz="1800" dirty="0"/>
            </a:br>
            <a:r>
              <a:rPr lang="en-AU" sz="1800" dirty="0"/>
              <a:t>Open to all players with their previous season Open Pennant grading of 2 or below, or ungraded</a:t>
            </a:r>
          </a:p>
          <a:p>
            <a:pPr marL="0" indent="0" algn="ctr">
              <a:buNone/>
            </a:pPr>
            <a:endParaRPr lang="en-AU" sz="1800" dirty="0"/>
          </a:p>
          <a:p>
            <a:pPr marL="0" indent="0" algn="ctr">
              <a:buNone/>
            </a:pPr>
            <a:r>
              <a:rPr lang="en-AU" sz="2400" b="1" i="1" u="sng" dirty="0"/>
              <a:t>Division 3</a:t>
            </a:r>
            <a:br>
              <a:rPr lang="en-AU" sz="1800" dirty="0"/>
            </a:br>
            <a:r>
              <a:rPr lang="en-AU" sz="1800" dirty="0"/>
              <a:t>Open to all players with their previous season Open Pennant grading of 4 or below, or ungraded</a:t>
            </a:r>
          </a:p>
          <a:p>
            <a:pPr marL="0" indent="0" algn="ctr">
              <a:buNone/>
            </a:pPr>
            <a:endParaRPr lang="en-AU" sz="1800" dirty="0"/>
          </a:p>
          <a:p>
            <a:pPr marL="0" indent="0" algn="ctr">
              <a:buNone/>
            </a:pPr>
            <a:r>
              <a:rPr lang="en-AU" sz="2400" b="1" i="1" u="sng" dirty="0"/>
              <a:t>Division 4</a:t>
            </a:r>
            <a:br>
              <a:rPr lang="en-AU" sz="1800" dirty="0"/>
            </a:br>
            <a:r>
              <a:rPr lang="en-AU" sz="1800" dirty="0"/>
              <a:t>Open to all players with their previous season Open Pennant grading of 6 or below, or ungraded</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8784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518400"/>
            <a:ext cx="5078690" cy="5837949"/>
          </a:xfrm>
        </p:spPr>
        <p:txBody>
          <a:bodyPr anchor="ctr">
            <a:normAutofit/>
          </a:bodyPr>
          <a:lstStyle/>
          <a:p>
            <a:pPr marL="0" indent="0" algn="ctr">
              <a:buNone/>
            </a:pPr>
            <a:r>
              <a:rPr lang="en-AU" sz="2400" b="1" i="1" u="sng" dirty="0"/>
              <a:t>Post-Sectional Eligibility</a:t>
            </a:r>
          </a:p>
          <a:p>
            <a:pPr marL="0" indent="0" algn="ctr">
              <a:buNone/>
            </a:pPr>
            <a:endParaRPr lang="en-AU" sz="2400" b="1" i="1" u="sng" dirty="0"/>
          </a:p>
          <a:p>
            <a:r>
              <a:rPr lang="en-AU" sz="1800" dirty="0"/>
              <a:t>Players may play in any match that their previous season Open Pennant grading allows. That is, if the players Open Pennant grading allows them to play in that Division there is no requirement for that player to have competed in 50% or more of the scheduled sectional matches.</a:t>
            </a:r>
          </a:p>
          <a:p>
            <a:r>
              <a:rPr lang="en-AU" sz="1800" dirty="0"/>
              <a:t>A maximum of two (2) players per side are eligible to play no more than one division lower than their previous season grading would allow (this can be different players in each match), providing that those players have played a minimum of 50% of sectional matches in </a:t>
            </a:r>
            <a:r>
              <a:rPr lang="en-AU" sz="1800" b="1" u="sng" dirty="0"/>
              <a:t>THAT</a:t>
            </a:r>
            <a:r>
              <a:rPr lang="en-AU" sz="1800" dirty="0"/>
              <a:t> division.</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4399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Women’s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672853"/>
            <a:ext cx="5078690" cy="5837949"/>
          </a:xfrm>
        </p:spPr>
        <p:txBody>
          <a:bodyPr anchor="ctr">
            <a:normAutofit fontScale="92500" lnSpcReduction="10000"/>
          </a:bodyPr>
          <a:lstStyle/>
          <a:p>
            <a:r>
              <a:rPr lang="en-AU" sz="1800" dirty="0"/>
              <a:t>Remains as 8 players per side (2 teams of fours)</a:t>
            </a:r>
          </a:p>
          <a:p>
            <a:r>
              <a:rPr lang="en-AU" sz="1800" dirty="0"/>
              <a:t>Sectional scoring is now 7 points per match </a:t>
            </a:r>
            <a:br>
              <a:rPr lang="en-AU" sz="1800" dirty="0"/>
            </a:br>
            <a:r>
              <a:rPr lang="en-AU" sz="1800" dirty="0"/>
              <a:t>(5 points for master board victory and 1 point for each rink win)</a:t>
            </a:r>
          </a:p>
          <a:p>
            <a:r>
              <a:rPr lang="en-AU" sz="1800" dirty="0"/>
              <a:t>Clubs within the same Region can combine to form a composite entry</a:t>
            </a:r>
          </a:p>
          <a:p>
            <a:r>
              <a:rPr lang="en-AU" sz="1800" dirty="0"/>
              <a:t>2024/25 Women’s Pennant competition must be recorded on Bowlslink by each Region</a:t>
            </a:r>
          </a:p>
          <a:p>
            <a:r>
              <a:rPr lang="en-AU" sz="1800" dirty="0"/>
              <a:t>The Region nominate the default day(s) and time(s) for play. </a:t>
            </a:r>
            <a:br>
              <a:rPr lang="en-AU" sz="1800" dirty="0"/>
            </a:br>
            <a:r>
              <a:rPr lang="en-AU" sz="1800" dirty="0"/>
              <a:t>If this is a weekday Clubs can nominate a different playing day and time for its home matches (this may vary for its different Divisions)</a:t>
            </a:r>
          </a:p>
          <a:p>
            <a:r>
              <a:rPr lang="en-AU" sz="1800" dirty="0"/>
              <a:t>Players are eligible to play in sectional matches in any Division that their Club has been allocated, until they have played the number of matches to be graded in a Division during the season (refer to table later in presentation)</a:t>
            </a:r>
          </a:p>
          <a:p>
            <a:r>
              <a:rPr lang="en-AU" sz="1800" dirty="0"/>
              <a:t>Once the player reaches the threshold number of matches in a Division, they become ineligible to play in a lower Division for the rest of that season</a:t>
            </a:r>
          </a:p>
          <a:p>
            <a:r>
              <a:rPr lang="en-AU" sz="1800" dirty="0"/>
              <a:t>There are no player regrade forms for Women’s Pennant in the 2024/25 season</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357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Women’s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518400"/>
            <a:ext cx="5078690" cy="5837949"/>
          </a:xfrm>
        </p:spPr>
        <p:txBody>
          <a:bodyPr anchor="ctr">
            <a:normAutofit/>
          </a:bodyPr>
          <a:lstStyle/>
          <a:p>
            <a:r>
              <a:rPr lang="en-AU" sz="1800" dirty="0"/>
              <a:t>Held across four Divisions in the 2024-25 season</a:t>
            </a:r>
          </a:p>
          <a:p>
            <a:r>
              <a:rPr lang="en-AU" sz="1800" dirty="0"/>
              <a:t>Clubs nominate the number(s) of sides they wish to enter to the Regional Match Committee</a:t>
            </a:r>
          </a:p>
          <a:p>
            <a:r>
              <a:rPr lang="en-AU" sz="1800" dirty="0"/>
              <a:t>The SMC &amp; RMC will determine the Divisions to be allocated to each Club based on finishing position and performance in post-sectional matches from the previous season</a:t>
            </a:r>
          </a:p>
          <a:p>
            <a:r>
              <a:rPr lang="en-AU" sz="1800" dirty="0"/>
              <a:t>Clubs entering less sides in 2024/25 will be removed from the lowest Division entered in the previous season. Clubs can appeal this based on player loss (Bowlslink transfers)</a:t>
            </a:r>
          </a:p>
          <a:p>
            <a:r>
              <a:rPr lang="en-AU" sz="1800" dirty="0"/>
              <a:t>Clubs entering more sides from the previous season may request the additional Division that they wish to enter</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655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Women’s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graphicFrame>
        <p:nvGraphicFramePr>
          <p:cNvPr id="4" name="Content Placeholder 3">
            <a:extLst>
              <a:ext uri="{FF2B5EF4-FFF2-40B4-BE49-F238E27FC236}">
                <a16:creationId xmlns:a16="http://schemas.microsoft.com/office/drawing/2014/main" id="{49222D3B-9BB0-5593-698A-69A70295EFA1}"/>
              </a:ext>
            </a:extLst>
          </p:cNvPr>
          <p:cNvGraphicFramePr>
            <a:graphicFrameLocks noGrp="1"/>
          </p:cNvGraphicFramePr>
          <p:nvPr>
            <p:ph idx="1"/>
            <p:extLst>
              <p:ext uri="{D42A27DB-BD31-4B8C-83A1-F6EECF244321}">
                <p14:modId xmlns:p14="http://schemas.microsoft.com/office/powerpoint/2010/main" val="1280476395"/>
              </p:ext>
            </p:extLst>
          </p:nvPr>
        </p:nvGraphicFramePr>
        <p:xfrm>
          <a:off x="5892337" y="837005"/>
          <a:ext cx="5461464" cy="2494280"/>
        </p:xfrm>
        <a:graphic>
          <a:graphicData uri="http://schemas.openxmlformats.org/drawingml/2006/table">
            <a:tbl>
              <a:tblPr firstRow="1" bandRow="1">
                <a:tableStyleId>{5C22544A-7EE6-4342-B048-85BDC9FD1C3A}</a:tableStyleId>
              </a:tblPr>
              <a:tblGrid>
                <a:gridCol w="2730732">
                  <a:extLst>
                    <a:ext uri="{9D8B030D-6E8A-4147-A177-3AD203B41FA5}">
                      <a16:colId xmlns:a16="http://schemas.microsoft.com/office/drawing/2014/main" val="4133905511"/>
                    </a:ext>
                  </a:extLst>
                </a:gridCol>
                <a:gridCol w="2730732">
                  <a:extLst>
                    <a:ext uri="{9D8B030D-6E8A-4147-A177-3AD203B41FA5}">
                      <a16:colId xmlns:a16="http://schemas.microsoft.com/office/drawing/2014/main" val="1287191450"/>
                    </a:ext>
                  </a:extLst>
                </a:gridCol>
              </a:tblGrid>
              <a:tr h="370840">
                <a:tc>
                  <a:txBody>
                    <a:bodyPr/>
                    <a:lstStyle/>
                    <a:p>
                      <a:pPr algn="ctr"/>
                      <a:r>
                        <a:rPr lang="en-AU" dirty="0"/>
                        <a:t>Number of Sectional Matches in Season</a:t>
                      </a:r>
                    </a:p>
                  </a:txBody>
                  <a:tcPr/>
                </a:tc>
                <a:tc>
                  <a:txBody>
                    <a:bodyPr/>
                    <a:lstStyle/>
                    <a:p>
                      <a:pPr algn="ctr"/>
                      <a:r>
                        <a:rPr lang="en-AU" dirty="0"/>
                        <a:t>Player is graded after playing:</a:t>
                      </a:r>
                    </a:p>
                  </a:txBody>
                  <a:tcPr/>
                </a:tc>
                <a:extLst>
                  <a:ext uri="{0D108BD9-81ED-4DB2-BD59-A6C34878D82A}">
                    <a16:rowId xmlns:a16="http://schemas.microsoft.com/office/drawing/2014/main" val="886662177"/>
                  </a:ext>
                </a:extLst>
              </a:tr>
              <a:tr h="370840">
                <a:tc>
                  <a:txBody>
                    <a:bodyPr/>
                    <a:lstStyle/>
                    <a:p>
                      <a:pPr algn="ctr"/>
                      <a:r>
                        <a:rPr lang="en-AU" dirty="0"/>
                        <a:t>11 or more matches</a:t>
                      </a:r>
                    </a:p>
                  </a:txBody>
                  <a:tcPr/>
                </a:tc>
                <a:tc>
                  <a:txBody>
                    <a:bodyPr/>
                    <a:lstStyle/>
                    <a:p>
                      <a:pPr algn="ctr"/>
                      <a:r>
                        <a:rPr lang="en-AU" dirty="0"/>
                        <a:t>5 matches</a:t>
                      </a:r>
                    </a:p>
                  </a:txBody>
                  <a:tcPr/>
                </a:tc>
                <a:extLst>
                  <a:ext uri="{0D108BD9-81ED-4DB2-BD59-A6C34878D82A}">
                    <a16:rowId xmlns:a16="http://schemas.microsoft.com/office/drawing/2014/main" val="422880702"/>
                  </a:ext>
                </a:extLst>
              </a:tr>
              <a:tr h="370840">
                <a:tc>
                  <a:txBody>
                    <a:bodyPr/>
                    <a:lstStyle/>
                    <a:p>
                      <a:pPr algn="ctr"/>
                      <a:r>
                        <a:rPr lang="en-AU" dirty="0"/>
                        <a:t>9 or 10 matches</a:t>
                      </a:r>
                    </a:p>
                  </a:txBody>
                  <a:tcPr/>
                </a:tc>
                <a:tc>
                  <a:txBody>
                    <a:bodyPr/>
                    <a:lstStyle/>
                    <a:p>
                      <a:pPr algn="ctr"/>
                      <a:r>
                        <a:rPr lang="en-AU" dirty="0"/>
                        <a:t>4 matches</a:t>
                      </a:r>
                    </a:p>
                  </a:txBody>
                  <a:tcPr/>
                </a:tc>
                <a:extLst>
                  <a:ext uri="{0D108BD9-81ED-4DB2-BD59-A6C34878D82A}">
                    <a16:rowId xmlns:a16="http://schemas.microsoft.com/office/drawing/2014/main" val="3236707413"/>
                  </a:ext>
                </a:extLst>
              </a:tr>
              <a:tr h="370840">
                <a:tc>
                  <a:txBody>
                    <a:bodyPr/>
                    <a:lstStyle/>
                    <a:p>
                      <a:pPr algn="ctr"/>
                      <a:r>
                        <a:rPr lang="en-AU" dirty="0"/>
                        <a:t>7 or 8 matches</a:t>
                      </a:r>
                    </a:p>
                  </a:txBody>
                  <a:tcPr/>
                </a:tc>
                <a:tc>
                  <a:txBody>
                    <a:bodyPr/>
                    <a:lstStyle/>
                    <a:p>
                      <a:pPr algn="ctr"/>
                      <a:r>
                        <a:rPr lang="en-AU" dirty="0"/>
                        <a:t>3 matches</a:t>
                      </a:r>
                    </a:p>
                  </a:txBody>
                  <a:tcPr/>
                </a:tc>
                <a:extLst>
                  <a:ext uri="{0D108BD9-81ED-4DB2-BD59-A6C34878D82A}">
                    <a16:rowId xmlns:a16="http://schemas.microsoft.com/office/drawing/2014/main" val="1965854696"/>
                  </a:ext>
                </a:extLst>
              </a:tr>
              <a:tr h="370840">
                <a:tc>
                  <a:txBody>
                    <a:bodyPr/>
                    <a:lstStyle/>
                    <a:p>
                      <a:pPr algn="ctr"/>
                      <a:r>
                        <a:rPr lang="en-AU" dirty="0"/>
                        <a:t>5 or 6 matches</a:t>
                      </a:r>
                    </a:p>
                  </a:txBody>
                  <a:tcPr/>
                </a:tc>
                <a:tc>
                  <a:txBody>
                    <a:bodyPr/>
                    <a:lstStyle/>
                    <a:p>
                      <a:pPr algn="ctr"/>
                      <a:r>
                        <a:rPr lang="en-AU" dirty="0"/>
                        <a:t>2 matches</a:t>
                      </a:r>
                    </a:p>
                  </a:txBody>
                  <a:tcPr/>
                </a:tc>
                <a:extLst>
                  <a:ext uri="{0D108BD9-81ED-4DB2-BD59-A6C34878D82A}">
                    <a16:rowId xmlns:a16="http://schemas.microsoft.com/office/drawing/2014/main" val="3317007363"/>
                  </a:ext>
                </a:extLst>
              </a:tr>
              <a:tr h="370840">
                <a:tc>
                  <a:txBody>
                    <a:bodyPr/>
                    <a:lstStyle/>
                    <a:p>
                      <a:pPr algn="ctr"/>
                      <a:r>
                        <a:rPr lang="en-AU" dirty="0"/>
                        <a:t>2, 3 or 4 matches</a:t>
                      </a:r>
                    </a:p>
                  </a:txBody>
                  <a:tcPr/>
                </a:tc>
                <a:tc>
                  <a:txBody>
                    <a:bodyPr/>
                    <a:lstStyle/>
                    <a:p>
                      <a:pPr algn="ctr"/>
                      <a:r>
                        <a:rPr lang="en-AU" dirty="0"/>
                        <a:t>1 match</a:t>
                      </a:r>
                    </a:p>
                  </a:txBody>
                  <a:tcPr/>
                </a:tc>
                <a:extLst>
                  <a:ext uri="{0D108BD9-81ED-4DB2-BD59-A6C34878D82A}">
                    <a16:rowId xmlns:a16="http://schemas.microsoft.com/office/drawing/2014/main" val="2660066993"/>
                  </a:ext>
                </a:extLst>
              </a:tr>
            </a:tbl>
          </a:graphicData>
        </a:graphic>
      </p:graphicFrame>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6C0BB3F2-696E-F038-8589-E47485780A1C}"/>
              </a:ext>
            </a:extLst>
          </p:cNvPr>
          <p:cNvSpPr txBox="1"/>
          <p:nvPr/>
        </p:nvSpPr>
        <p:spPr>
          <a:xfrm>
            <a:off x="5892337" y="3429000"/>
            <a:ext cx="5461463" cy="3323987"/>
          </a:xfrm>
          <a:prstGeom prst="rect">
            <a:avLst/>
          </a:prstGeom>
          <a:noFill/>
        </p:spPr>
        <p:txBody>
          <a:bodyPr wrap="square" rtlCol="0">
            <a:spAutoFit/>
          </a:bodyPr>
          <a:lstStyle/>
          <a:p>
            <a:r>
              <a:rPr lang="en-AU" sz="1400" b="1" dirty="0"/>
              <a:t>Note:</a:t>
            </a:r>
            <a:r>
              <a:rPr lang="en-AU" sz="1400" dirty="0"/>
              <a:t> Byes do not count as a match played.</a:t>
            </a:r>
          </a:p>
          <a:p>
            <a:r>
              <a:rPr lang="en-AU" sz="1400" dirty="0"/>
              <a:t>Matches determined by the Controlling Body as not requiring to be played may be considered to count towards grading and eligibility for Post-Sectional matches.</a:t>
            </a:r>
          </a:p>
          <a:p>
            <a:endParaRPr lang="en-AU" sz="1600" dirty="0"/>
          </a:p>
          <a:p>
            <a:pPr algn="ctr"/>
            <a:r>
              <a:rPr lang="en-AU" sz="2400" b="1" i="1" u="sng" dirty="0"/>
              <a:t>Post-Sectional Eligibility</a:t>
            </a:r>
          </a:p>
          <a:p>
            <a:pPr marL="285750" indent="-285750">
              <a:buFont typeface="Arial" panose="020B0604020202020204" pitchFamily="34" charset="0"/>
              <a:buChar char="•"/>
            </a:pPr>
            <a:r>
              <a:rPr lang="en-AU" sz="1600" dirty="0"/>
              <a:t>A player must have been graded in the current Women’s Pennant season in that Division, or a lower Division.</a:t>
            </a:r>
          </a:p>
          <a:p>
            <a:pPr marL="285750" indent="-285750">
              <a:buFont typeface="Arial" panose="020B0604020202020204" pitchFamily="34" charset="0"/>
              <a:buChar char="•"/>
            </a:pPr>
            <a:r>
              <a:rPr lang="en-AU" sz="1600" dirty="0"/>
              <a:t>If the player was not graded in the current Women’s Pennant season, to be eligible for Post-Sectional matches the player’s previous season grade must be in that grade or lower, or be ungraded in Women’s Pennant</a:t>
            </a:r>
          </a:p>
          <a:p>
            <a:endParaRPr lang="en-AU" dirty="0"/>
          </a:p>
        </p:txBody>
      </p:sp>
    </p:spTree>
    <p:extLst>
      <p:ext uri="{BB962C8B-B14F-4D97-AF65-F5344CB8AC3E}">
        <p14:creationId xmlns:p14="http://schemas.microsoft.com/office/powerpoint/2010/main" val="3626575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639909"/>
            <a:ext cx="5078690" cy="5837949"/>
          </a:xfrm>
        </p:spPr>
        <p:txBody>
          <a:bodyPr anchor="ctr">
            <a:normAutofit/>
          </a:bodyPr>
          <a:lstStyle/>
          <a:p>
            <a:r>
              <a:rPr lang="en-AU" sz="1800" dirty="0"/>
              <a:t>There has been no changes to the number of Open Pennant grades, the number of players per side, or the point scoring system</a:t>
            </a:r>
          </a:p>
          <a:p>
            <a:r>
              <a:rPr lang="en-AU" sz="1800" dirty="0"/>
              <a:t>Clubs within the same Region can combine to form a composite entry</a:t>
            </a:r>
          </a:p>
          <a:p>
            <a:r>
              <a:rPr lang="en-AU" sz="1800" dirty="0"/>
              <a:t>2024/25 Open Pennant competitions must be recorded on Bowlslink by each Region</a:t>
            </a:r>
          </a:p>
          <a:p>
            <a:r>
              <a:rPr lang="en-AU" sz="1800" dirty="0"/>
              <a:t>Clubs are allocated grades for the 2024/25 Open Pennant season by the State Match Committee based on their 2023/24 season performance</a:t>
            </a:r>
          </a:p>
          <a:p>
            <a:r>
              <a:rPr lang="en-AU" sz="1800" dirty="0"/>
              <a:t>Clubs may enter additional sides from their previous season</a:t>
            </a:r>
          </a:p>
          <a:p>
            <a:r>
              <a:rPr lang="en-AU" sz="1800" dirty="0"/>
              <a:t>Region Match Committees </a:t>
            </a:r>
            <a:r>
              <a:rPr lang="en-AU" sz="1800" b="1" u="sng" dirty="0"/>
              <a:t>MUST</a:t>
            </a:r>
            <a:r>
              <a:rPr lang="en-AU" sz="1800" dirty="0"/>
              <a:t> send their competition format (including finals structure) to the SMC for approval a minimum of eight weeks prior to Round 1</a:t>
            </a:r>
          </a:p>
          <a:p>
            <a:r>
              <a:rPr lang="en-AU" sz="1800" dirty="0"/>
              <a:t>The SMC will then review the RMC submission and advise of any Club grading or competition format adjustments, if required</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837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725667"/>
            <a:ext cx="5078690" cy="5837949"/>
          </a:xfrm>
        </p:spPr>
        <p:txBody>
          <a:bodyPr anchor="ctr">
            <a:normAutofit fontScale="92500" lnSpcReduction="10000"/>
          </a:bodyPr>
          <a:lstStyle/>
          <a:p>
            <a:r>
              <a:rPr lang="en-AU" sz="1800" dirty="0"/>
              <a:t>Regions </a:t>
            </a:r>
            <a:r>
              <a:rPr lang="en-AU" sz="1800" b="1" u="sng" dirty="0"/>
              <a:t>MUST NOT</a:t>
            </a:r>
            <a:r>
              <a:rPr lang="en-AU" sz="1800" b="1" dirty="0"/>
              <a:t> </a:t>
            </a:r>
            <a:r>
              <a:rPr lang="en-AU" sz="1800" dirty="0"/>
              <a:t>start 2024/25 Open Pennant competitions prior to 1 February 2025, unless approved by the State Match Committee</a:t>
            </a:r>
          </a:p>
          <a:p>
            <a:endParaRPr lang="en-AU" sz="1800" dirty="0"/>
          </a:p>
          <a:p>
            <a:r>
              <a:rPr lang="en-AU" sz="1800" dirty="0"/>
              <a:t>Regions </a:t>
            </a:r>
            <a:r>
              <a:rPr lang="en-AU" sz="1800" b="1" u="sng" dirty="0"/>
              <a:t>MUST</a:t>
            </a:r>
            <a:r>
              <a:rPr lang="en-AU" sz="1800" dirty="0"/>
              <a:t> schedule all rounds of play on weekend dates. </a:t>
            </a:r>
            <a:br>
              <a:rPr lang="en-AU" sz="1800" dirty="0"/>
            </a:br>
            <a:r>
              <a:rPr lang="en-AU" sz="1800" dirty="0"/>
              <a:t>These dates can then be re-scheduled by Clubs with mutual agreement</a:t>
            </a:r>
          </a:p>
          <a:p>
            <a:endParaRPr lang="en-AU" sz="1800" dirty="0"/>
          </a:p>
          <a:p>
            <a:r>
              <a:rPr lang="en-AU" sz="1800" dirty="0"/>
              <a:t>Should a Region not have a winner in any Grade the State Match Committee will offer additional places (to ensure 16 competing sides in each Grades State Finals) to other Regions.</a:t>
            </a:r>
            <a:br>
              <a:rPr lang="en-AU" sz="1800" dirty="0"/>
            </a:br>
            <a:r>
              <a:rPr lang="en-AU" sz="1800" dirty="0"/>
              <a:t>This will be based on the percentage of sides in that Grade per the number of Clubs within the Region</a:t>
            </a:r>
          </a:p>
          <a:p>
            <a:pPr marL="0" indent="0" algn="ctr">
              <a:buNone/>
            </a:pPr>
            <a:r>
              <a:rPr lang="en-AU" sz="1800" b="1" u="sng" dirty="0"/>
              <a:t>EXAMPLE – Place available in Grade 3 Finals</a:t>
            </a:r>
          </a:p>
          <a:p>
            <a:pPr marL="0" indent="0">
              <a:buNone/>
            </a:pPr>
            <a:r>
              <a:rPr lang="en-AU" sz="1600" dirty="0"/>
              <a:t>Region X – 34 Clubs total, with 9 Grade 3 entries = 26.47%</a:t>
            </a:r>
          </a:p>
          <a:p>
            <a:pPr marL="0" indent="0">
              <a:buNone/>
            </a:pPr>
            <a:r>
              <a:rPr lang="en-AU" sz="1600" dirty="0"/>
              <a:t>Region Y – 26 Clubs total, with 10 Grade 3 entries = 38.46%</a:t>
            </a:r>
          </a:p>
          <a:p>
            <a:pPr marL="0" indent="0">
              <a:buNone/>
            </a:pPr>
            <a:r>
              <a:rPr lang="en-AU" sz="1600" dirty="0"/>
              <a:t>Region Z – 47 Clubs total, with 15 Grade 3 entries = 31.91%</a:t>
            </a:r>
          </a:p>
          <a:p>
            <a:pPr marL="0" indent="0" algn="ctr">
              <a:buNone/>
            </a:pPr>
            <a:r>
              <a:rPr lang="en-AU" sz="1600" dirty="0"/>
              <a:t>The Finals place would be given to Region Y</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2239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518400"/>
            <a:ext cx="5078690" cy="5837949"/>
          </a:xfrm>
        </p:spPr>
        <p:txBody>
          <a:bodyPr anchor="ctr">
            <a:normAutofit/>
          </a:bodyPr>
          <a:lstStyle/>
          <a:p>
            <a:pPr marL="0" indent="0" algn="ctr">
              <a:buNone/>
            </a:pPr>
            <a:r>
              <a:rPr lang="en-AU" sz="2400" b="1" i="1" u="sng" dirty="0"/>
              <a:t>Elevation in Grade</a:t>
            </a:r>
          </a:p>
          <a:p>
            <a:pPr marL="0" indent="0" algn="ctr">
              <a:buNone/>
            </a:pPr>
            <a:endParaRPr lang="en-AU" sz="2400" b="1" i="1" u="sng" dirty="0"/>
          </a:p>
          <a:p>
            <a:r>
              <a:rPr lang="en-AU" sz="1800" dirty="0"/>
              <a:t>All 2023/24 Zone Winners (Grades 2-7) shall be elevated to the next highest grade, irrespective of whether that Club already has a side in that grade</a:t>
            </a:r>
          </a:p>
          <a:p>
            <a:r>
              <a:rPr lang="en-AU" sz="1800" dirty="0"/>
              <a:t>Clubs winning a section in Zone Open Pennant competition (Grades 2-7) may be elevated as required to balance competition numbers in each grade within the Region</a:t>
            </a:r>
          </a:p>
          <a:p>
            <a:r>
              <a:rPr lang="en-AU" sz="1800" dirty="0"/>
              <a:t>A Club may request to elevate in Grade based on an increase of the number of players eligible for those grade(s)</a:t>
            </a:r>
          </a:p>
          <a:p>
            <a:r>
              <a:rPr lang="en-AU" sz="1800" dirty="0"/>
              <a:t>The Club is responsible for ensuring that it is able to select players in grades they are eligible to play</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319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297234" y="639909"/>
            <a:ext cx="5078690" cy="5837949"/>
          </a:xfrm>
        </p:spPr>
        <p:txBody>
          <a:bodyPr anchor="ctr">
            <a:normAutofit fontScale="92500" lnSpcReduction="10000"/>
          </a:bodyPr>
          <a:lstStyle/>
          <a:p>
            <a:pPr marL="0" indent="0" algn="ctr">
              <a:buNone/>
            </a:pPr>
            <a:r>
              <a:rPr lang="en-AU" sz="2400" b="1" i="1" u="sng" dirty="0"/>
              <a:t>Regression in Grade</a:t>
            </a:r>
          </a:p>
          <a:p>
            <a:pPr marL="0" indent="0" algn="ctr">
              <a:buNone/>
            </a:pPr>
            <a:endParaRPr lang="en-AU" sz="1800" dirty="0"/>
          </a:p>
          <a:p>
            <a:r>
              <a:rPr lang="en-AU" sz="1800" dirty="0"/>
              <a:t>Clubs finishing last in a Zone Open Pennant competition (Grades 1-6) may be regressed, irrespective of whether that Club has a side in that grade</a:t>
            </a:r>
          </a:p>
          <a:p>
            <a:r>
              <a:rPr lang="en-AU" sz="1800" dirty="0"/>
              <a:t>Clubs finishing last in sections of Zone Open Pennant competition (Grades 1-6) may be retained or regressed as required to balance competition numbers in each grade within the Region</a:t>
            </a:r>
          </a:p>
          <a:p>
            <a:r>
              <a:rPr lang="en-AU" sz="1800" dirty="0"/>
              <a:t>A Club may request to regress in Grade based on a decrease of the number of players eligible for those grade(s)</a:t>
            </a:r>
          </a:p>
          <a:p>
            <a:r>
              <a:rPr lang="en-AU" sz="1800" dirty="0"/>
              <a:t>Regression applications will be reviewed by the SMC, taking into consideration the Club’s membership list, as well as transfers to and from the Club since the previous Open Pennant season</a:t>
            </a:r>
          </a:p>
          <a:p>
            <a:r>
              <a:rPr lang="en-AU" sz="1800" dirty="0"/>
              <a:t>Any member listed on Bowlslink is considered available to play Open Pennant. </a:t>
            </a:r>
            <a:br>
              <a:rPr lang="en-AU" sz="1800" dirty="0"/>
            </a:br>
            <a:r>
              <a:rPr lang="en-AU" sz="1800" dirty="0"/>
              <a:t>Members “not playing this season” will not be considered a satisfactory reason for a Club to regress its side(s)</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422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C0CAFBF3-8191-3E37-BD4B-146DC2AE8A6A}"/>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A50C5060-09F1-ADA6-795C-0B442C6EA2DA}"/>
              </a:ext>
            </a:extLst>
          </p:cNvPr>
          <p:cNvSpPr>
            <a:spLocks noGrp="1"/>
          </p:cNvSpPr>
          <p:nvPr>
            <p:ph idx="1"/>
          </p:nvPr>
        </p:nvSpPr>
        <p:spPr>
          <a:xfrm>
            <a:off x="6297233" y="518400"/>
            <a:ext cx="4771607" cy="5837949"/>
          </a:xfrm>
        </p:spPr>
        <p:txBody>
          <a:bodyPr anchor="ctr">
            <a:normAutofit/>
          </a:bodyPr>
          <a:lstStyle/>
          <a:p>
            <a:pPr marL="0" indent="0" algn="ctr">
              <a:buNone/>
            </a:pPr>
            <a:r>
              <a:rPr lang="en-AU" sz="2400" b="1" i="1" u="sng" dirty="0">
                <a:solidFill>
                  <a:schemeClr val="tx1">
                    <a:alpha val="80000"/>
                  </a:schemeClr>
                </a:solidFill>
              </a:rPr>
              <a:t>Player Eligibility</a:t>
            </a:r>
          </a:p>
          <a:p>
            <a:r>
              <a:rPr lang="en-AU" sz="1400" dirty="0">
                <a:solidFill>
                  <a:schemeClr val="tx1">
                    <a:alpha val="80000"/>
                  </a:schemeClr>
                </a:solidFill>
              </a:rPr>
              <a:t>No player with a declared Club outside of NSW can participate in Open Pennant Grades 1-7</a:t>
            </a:r>
          </a:p>
          <a:p>
            <a:r>
              <a:rPr lang="en-AU" sz="1400" dirty="0">
                <a:solidFill>
                  <a:schemeClr val="tx1">
                    <a:alpha val="80000"/>
                  </a:schemeClr>
                </a:solidFill>
              </a:rPr>
              <a:t>A player joining a NSW Club from another State shall be graded in that Club’s highest side. </a:t>
            </a:r>
            <a:br>
              <a:rPr lang="en-AU" sz="1400" dirty="0">
                <a:solidFill>
                  <a:schemeClr val="tx1">
                    <a:alpha val="80000"/>
                  </a:schemeClr>
                </a:solidFill>
              </a:rPr>
            </a:br>
            <a:r>
              <a:rPr lang="en-AU" sz="1400" dirty="0">
                <a:solidFill>
                  <a:schemeClr val="tx1">
                    <a:alpha val="80000"/>
                  </a:schemeClr>
                </a:solidFill>
              </a:rPr>
              <a:t>It is up to the Club to apply for a player regrade to a lower grade</a:t>
            </a:r>
          </a:p>
          <a:p>
            <a:r>
              <a:rPr lang="en-AU" sz="1400" dirty="0">
                <a:solidFill>
                  <a:schemeClr val="tx1">
                    <a:alpha val="80000"/>
                  </a:schemeClr>
                </a:solidFill>
              </a:rPr>
              <a:t>A player joining a NSW Club from another Country shall be graded as Grade 1. </a:t>
            </a:r>
            <a:br>
              <a:rPr lang="en-AU" sz="1400" dirty="0">
                <a:solidFill>
                  <a:schemeClr val="tx1">
                    <a:alpha val="80000"/>
                  </a:schemeClr>
                </a:solidFill>
              </a:rPr>
            </a:br>
            <a:r>
              <a:rPr lang="en-AU" sz="1400" dirty="0">
                <a:solidFill>
                  <a:schemeClr val="tx1">
                    <a:alpha val="80000"/>
                  </a:schemeClr>
                </a:solidFill>
              </a:rPr>
              <a:t>It is up to the Club to apply for a player regrade to a lower grade</a:t>
            </a:r>
          </a:p>
          <a:p>
            <a:r>
              <a:rPr lang="en-AU" sz="1400" dirty="0">
                <a:solidFill>
                  <a:schemeClr val="tx1">
                    <a:alpha val="80000"/>
                  </a:schemeClr>
                </a:solidFill>
              </a:rPr>
              <a:t>Previous season Zone or State Pennant winners receive a “N” in front of their grade. “N” means ‘no lower than’.</a:t>
            </a:r>
            <a:br>
              <a:rPr lang="en-AU" sz="1400" dirty="0">
                <a:solidFill>
                  <a:schemeClr val="tx1">
                    <a:alpha val="80000"/>
                  </a:schemeClr>
                </a:solidFill>
              </a:rPr>
            </a:br>
            <a:r>
              <a:rPr lang="en-AU" sz="1400" dirty="0">
                <a:solidFill>
                  <a:schemeClr val="tx1">
                    <a:alpha val="80000"/>
                  </a:schemeClr>
                </a:solidFill>
              </a:rPr>
              <a:t>Clubs are restricted to 3 “N” graded players to be eligible to compete in the Club’s next lowest grade. </a:t>
            </a:r>
            <a:br>
              <a:rPr lang="en-AU" sz="1400" dirty="0">
                <a:solidFill>
                  <a:schemeClr val="tx1">
                    <a:alpha val="80000"/>
                  </a:schemeClr>
                </a:solidFill>
              </a:rPr>
            </a:br>
            <a:r>
              <a:rPr lang="en-AU" sz="1200" dirty="0">
                <a:solidFill>
                  <a:schemeClr val="tx1">
                    <a:alpha val="80000"/>
                  </a:schemeClr>
                </a:solidFill>
              </a:rPr>
              <a:t>(</a:t>
            </a:r>
            <a:r>
              <a:rPr lang="en-AU" sz="1200" b="1" dirty="0">
                <a:solidFill>
                  <a:schemeClr val="tx1">
                    <a:alpha val="80000"/>
                  </a:schemeClr>
                </a:solidFill>
              </a:rPr>
              <a:t>Note: </a:t>
            </a:r>
            <a:r>
              <a:rPr lang="en-AU" sz="1200" dirty="0">
                <a:solidFill>
                  <a:schemeClr val="tx1">
                    <a:alpha val="80000"/>
                  </a:schemeClr>
                </a:solidFill>
              </a:rPr>
              <a:t>this must be done by completing a re-grade form)</a:t>
            </a:r>
          </a:p>
          <a:p>
            <a:r>
              <a:rPr lang="en-AU" sz="1400" dirty="0">
                <a:solidFill>
                  <a:schemeClr val="tx1">
                    <a:alpha val="80000"/>
                  </a:schemeClr>
                </a:solidFill>
              </a:rPr>
              <a:t>A maximum of 3 players who have changed their declared Club will be eligible to play more than two grades below their previous season grading in the new Club’s highest grade</a:t>
            </a:r>
          </a:p>
          <a:p>
            <a:r>
              <a:rPr lang="en-AU" sz="1400" dirty="0">
                <a:solidFill>
                  <a:schemeClr val="tx1">
                    <a:alpha val="80000"/>
                  </a:schemeClr>
                </a:solidFill>
              </a:rPr>
              <a:t>For Clubs with non-consecutive grades, that player is eligible to play in the Club’s next lowest side</a:t>
            </a:r>
          </a:p>
          <a:p>
            <a:r>
              <a:rPr lang="en-AU" sz="1400" dirty="0">
                <a:solidFill>
                  <a:schemeClr val="tx1">
                    <a:alpha val="80000"/>
                  </a:schemeClr>
                </a:solidFill>
              </a:rPr>
              <a:t>All other players shall be eligible to play no more than 2 grades below their previous season grading.</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061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DB6CFCE-71C9-1F65-9497-9A5A8EC9ED79}"/>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2024-25 Season Calendar</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7C98CE3A-5573-8843-AF65-5A9430678CC2}"/>
              </a:ext>
            </a:extLst>
          </p:cNvPr>
          <p:cNvSpPr>
            <a:spLocks noGrp="1"/>
          </p:cNvSpPr>
          <p:nvPr>
            <p:ph idx="1"/>
          </p:nvPr>
        </p:nvSpPr>
        <p:spPr>
          <a:xfrm>
            <a:off x="6297233" y="518400"/>
            <a:ext cx="4771607" cy="5837949"/>
          </a:xfrm>
        </p:spPr>
        <p:txBody>
          <a:bodyPr anchor="ctr">
            <a:normAutofit/>
          </a:bodyPr>
          <a:lstStyle/>
          <a:p>
            <a:pPr marL="0" indent="0">
              <a:buNone/>
            </a:pPr>
            <a:r>
              <a:rPr lang="en-AU" sz="1700" dirty="0">
                <a:solidFill>
                  <a:schemeClr val="tx1">
                    <a:alpha val="80000"/>
                  </a:schemeClr>
                </a:solidFill>
              </a:rPr>
              <a:t>The latest version of the Season Calendar can be found on the Bowls NSW web site</a:t>
            </a:r>
            <a:br>
              <a:rPr lang="en-AU" sz="1700" dirty="0">
                <a:solidFill>
                  <a:schemeClr val="tx1">
                    <a:alpha val="80000"/>
                  </a:schemeClr>
                </a:solidFill>
              </a:rPr>
            </a:br>
            <a:br>
              <a:rPr lang="en-AU" sz="1700" dirty="0">
                <a:solidFill>
                  <a:schemeClr val="tx1">
                    <a:alpha val="80000"/>
                  </a:schemeClr>
                </a:solidFill>
              </a:rPr>
            </a:br>
            <a:r>
              <a:rPr lang="en-AU" sz="1600" dirty="0">
                <a:solidFill>
                  <a:schemeClr val="tx1">
                    <a:alpha val="80000"/>
                  </a:schemeClr>
                </a:solidFill>
                <a:hlinkClick r:id="rId2"/>
              </a:rPr>
              <a:t>https://bowlsnsw.com.au/competitions/calendar/</a:t>
            </a:r>
            <a:r>
              <a:rPr lang="en-AU" sz="1600" dirty="0">
                <a:solidFill>
                  <a:schemeClr val="tx1">
                    <a:alpha val="80000"/>
                  </a:schemeClr>
                </a:solidFill>
              </a:rPr>
              <a:t> </a:t>
            </a:r>
          </a:p>
          <a:p>
            <a:pPr marL="0" indent="0" algn="ctr">
              <a:buNone/>
            </a:pPr>
            <a:endParaRPr lang="en-AU" sz="2400" b="1" i="1" u="sng" dirty="0">
              <a:solidFill>
                <a:schemeClr val="tx1">
                  <a:alpha val="80000"/>
                </a:schemeClr>
              </a:solidFill>
            </a:endParaRPr>
          </a:p>
          <a:p>
            <a:pPr marL="0" indent="0" algn="ctr">
              <a:buNone/>
            </a:pPr>
            <a:r>
              <a:rPr lang="en-AU" sz="2400" b="1" i="1" u="sng" dirty="0">
                <a:solidFill>
                  <a:schemeClr val="tx1">
                    <a:alpha val="80000"/>
                  </a:schemeClr>
                </a:solidFill>
              </a:rPr>
              <a:t>2024/25 Season’s key changes</a:t>
            </a:r>
          </a:p>
          <a:p>
            <a:r>
              <a:rPr lang="en-AU" sz="1700" dirty="0">
                <a:solidFill>
                  <a:schemeClr val="tx1">
                    <a:alpha val="80000"/>
                  </a:schemeClr>
                </a:solidFill>
              </a:rPr>
              <a:t>Notification of Men’s &amp; Women’s Pennant winners moved earlier in the season (late January) </a:t>
            </a:r>
          </a:p>
          <a:p>
            <a:r>
              <a:rPr lang="en-AU" sz="1700" dirty="0">
                <a:solidFill>
                  <a:schemeClr val="tx1">
                    <a:alpha val="80000"/>
                  </a:schemeClr>
                </a:solidFill>
              </a:rPr>
              <a:t>Champion of Club Champion Singles &amp; Pairs have been separated further on the Calendar to assist those players who qualify for both events</a:t>
            </a:r>
          </a:p>
          <a:p>
            <a:r>
              <a:rPr lang="en-AU" sz="1700" dirty="0">
                <a:solidFill>
                  <a:schemeClr val="tx1">
                    <a:alpha val="80000"/>
                  </a:schemeClr>
                </a:solidFill>
              </a:rPr>
              <a:t>Introduction of a Women’s Inter-Region Sides Championship</a:t>
            </a:r>
          </a:p>
          <a:p>
            <a:pPr marL="0" indent="0">
              <a:buNone/>
            </a:pPr>
            <a:endParaRPr lang="en-AU" sz="1700" dirty="0">
              <a:solidFill>
                <a:schemeClr val="tx1">
                  <a:alpha val="80000"/>
                </a:schemeClr>
              </a:solidFill>
            </a:endParaRPr>
          </a:p>
          <a:p>
            <a:pPr marL="0" indent="0" algn="ctr">
              <a:buNone/>
            </a:pPr>
            <a:r>
              <a:rPr lang="en-AU" sz="1700" b="1" dirty="0">
                <a:solidFill>
                  <a:schemeClr val="tx1">
                    <a:alpha val="80000"/>
                  </a:schemeClr>
                </a:solidFill>
              </a:rPr>
              <a:t>Regions who wish to change previously approved dates of its association events are required to get approval from the SMC</a:t>
            </a:r>
          </a:p>
          <a:p>
            <a:endParaRPr lang="en-AU"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360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1D368F7-EDD7-0A7C-E198-ECF14CE495D2}"/>
              </a:ext>
            </a:extLst>
          </p:cNvPr>
          <p:cNvSpPr>
            <a:spLocks noGrp="1"/>
          </p:cNvSpPr>
          <p:nvPr>
            <p:ph idx="1"/>
          </p:nvPr>
        </p:nvSpPr>
        <p:spPr>
          <a:xfrm>
            <a:off x="6306378" y="639909"/>
            <a:ext cx="5078690" cy="5837949"/>
          </a:xfrm>
        </p:spPr>
        <p:txBody>
          <a:bodyPr anchor="ctr">
            <a:normAutofit/>
          </a:bodyPr>
          <a:lstStyle/>
          <a:p>
            <a:pPr marL="0" indent="0" algn="ctr">
              <a:buNone/>
            </a:pPr>
            <a:r>
              <a:rPr lang="en-AU" sz="2400" b="1" i="1" u="sng" dirty="0"/>
              <a:t>Post-Sectional eligibility</a:t>
            </a:r>
          </a:p>
          <a:p>
            <a:r>
              <a:rPr lang="en-AU" sz="1700" dirty="0"/>
              <a:t>There will be no option for Waive of Player Eligibility for Post-Sectional play in the 2024/25 Open Pennant competition</a:t>
            </a:r>
          </a:p>
          <a:p>
            <a:r>
              <a:rPr lang="en-AU" sz="1700" dirty="0"/>
              <a:t>The player must have been graded in the current season in that Grade, or a lower Grade</a:t>
            </a:r>
          </a:p>
          <a:p>
            <a:r>
              <a:rPr lang="en-AU" sz="1700" dirty="0"/>
              <a:t>If the player has not been graded in the current season, their previous season grading must be in that grade, or lower, or ungraded in Open Pennant</a:t>
            </a:r>
          </a:p>
          <a:p>
            <a:pPr marL="0" indent="0" algn="ctr">
              <a:buNone/>
            </a:pPr>
            <a:endParaRPr lang="en-AU" sz="2400" b="1" i="1" u="sng" dirty="0"/>
          </a:p>
          <a:p>
            <a:pPr marL="0" indent="0" algn="ctr">
              <a:buNone/>
            </a:pPr>
            <a:r>
              <a:rPr lang="en-AU" sz="2400" b="1" i="1" u="sng" dirty="0"/>
              <a:t>Regrade Applications</a:t>
            </a:r>
          </a:p>
          <a:p>
            <a:r>
              <a:rPr lang="en-AU" sz="1700" dirty="0"/>
              <a:t>Forms must be completed correctly firstly by both the Club, and the Region, before they will be considered by the SMC. Incorrectly completed forms will be returned to the Region.</a:t>
            </a:r>
            <a:br>
              <a:rPr lang="en-AU" sz="1700" dirty="0"/>
            </a:br>
            <a:r>
              <a:rPr lang="en-AU" sz="1400" b="1" dirty="0"/>
              <a:t>Note: </a:t>
            </a:r>
            <a:r>
              <a:rPr lang="en-AU" sz="1400" dirty="0"/>
              <a:t>an example of correctly completed form on next slide</a:t>
            </a:r>
          </a:p>
          <a:p>
            <a:r>
              <a:rPr lang="en-AU" sz="1700" dirty="0"/>
              <a:t>Regrade applications will not be considered by the SMC until the final allocation of grades has been determined for the Region</a:t>
            </a:r>
          </a:p>
          <a:p>
            <a:pPr marL="0" indent="0">
              <a:buNone/>
            </a:pP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8321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37840DBA-11A0-8459-7B30-0DA004EA6CD8}"/>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pic>
        <p:nvPicPr>
          <p:cNvPr id="5" name="Content Placeholder 4">
            <a:extLst>
              <a:ext uri="{FF2B5EF4-FFF2-40B4-BE49-F238E27FC236}">
                <a16:creationId xmlns:a16="http://schemas.microsoft.com/office/drawing/2014/main" id="{AD2FF48D-592E-FA7C-570F-0C1E4C48EB30}"/>
              </a:ext>
            </a:extLst>
          </p:cNvPr>
          <p:cNvPicPr>
            <a:picLocks noGrp="1" noChangeAspect="1"/>
          </p:cNvPicPr>
          <p:nvPr>
            <p:ph idx="1"/>
          </p:nvPr>
        </p:nvPicPr>
        <p:blipFill>
          <a:blip r:embed="rId2"/>
          <a:stretch>
            <a:fillRect/>
          </a:stretch>
        </p:blipFill>
        <p:spPr>
          <a:xfrm>
            <a:off x="5892337" y="244793"/>
            <a:ext cx="4121153" cy="6464617"/>
          </a:xfrm>
        </p:spPr>
      </p:pic>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AE09B850-6FCA-5C22-C9FB-FFF7C6511736}"/>
                  </a:ext>
                </a:extLst>
              </p14:cNvPr>
              <p14:cNvContentPartPr/>
              <p14:nvPr/>
            </p14:nvContentPartPr>
            <p14:xfrm>
              <a:off x="5966280" y="1451430"/>
              <a:ext cx="1161000" cy="23040"/>
            </p14:xfrm>
          </p:contentPart>
        </mc:Choice>
        <mc:Fallback xmlns="">
          <p:pic>
            <p:nvPicPr>
              <p:cNvPr id="6" name="Ink 5">
                <a:extLst>
                  <a:ext uri="{FF2B5EF4-FFF2-40B4-BE49-F238E27FC236}">
                    <a16:creationId xmlns:a16="http://schemas.microsoft.com/office/drawing/2014/main" id="{AE09B850-6FCA-5C22-C9FB-FFF7C6511736}"/>
                  </a:ext>
                </a:extLst>
              </p:cNvPr>
              <p:cNvPicPr/>
              <p:nvPr/>
            </p:nvPicPr>
            <p:blipFill>
              <a:blip r:embed="rId4"/>
              <a:stretch>
                <a:fillRect/>
              </a:stretch>
            </p:blipFill>
            <p:spPr>
              <a:xfrm>
                <a:off x="5912280" y="1343430"/>
                <a:ext cx="126864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92232DC0-FF83-758F-5BAE-615234B3AF4C}"/>
                  </a:ext>
                </a:extLst>
              </p14:cNvPr>
              <p14:cNvContentPartPr/>
              <p14:nvPr/>
            </p14:nvContentPartPr>
            <p14:xfrm>
              <a:off x="7863840" y="1462590"/>
              <a:ext cx="564840" cy="360"/>
            </p14:xfrm>
          </p:contentPart>
        </mc:Choice>
        <mc:Fallback xmlns="">
          <p:pic>
            <p:nvPicPr>
              <p:cNvPr id="7" name="Ink 6">
                <a:extLst>
                  <a:ext uri="{FF2B5EF4-FFF2-40B4-BE49-F238E27FC236}">
                    <a16:creationId xmlns:a16="http://schemas.microsoft.com/office/drawing/2014/main" id="{92232DC0-FF83-758F-5BAE-615234B3AF4C}"/>
                  </a:ext>
                </a:extLst>
              </p:cNvPr>
              <p:cNvPicPr/>
              <p:nvPr/>
            </p:nvPicPr>
            <p:blipFill>
              <a:blip r:embed="rId6"/>
              <a:stretch>
                <a:fillRect/>
              </a:stretch>
            </p:blipFill>
            <p:spPr>
              <a:xfrm>
                <a:off x="7809840" y="1354950"/>
                <a:ext cx="672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B164F670-641D-DD6D-EF09-FB6FA4539419}"/>
                  </a:ext>
                </a:extLst>
              </p14:cNvPr>
              <p14:cNvContentPartPr/>
              <p14:nvPr/>
            </p14:nvContentPartPr>
            <p14:xfrm>
              <a:off x="6000840" y="2114190"/>
              <a:ext cx="1647360" cy="47160"/>
            </p14:xfrm>
          </p:contentPart>
        </mc:Choice>
        <mc:Fallback xmlns="">
          <p:pic>
            <p:nvPicPr>
              <p:cNvPr id="9" name="Ink 8">
                <a:extLst>
                  <a:ext uri="{FF2B5EF4-FFF2-40B4-BE49-F238E27FC236}">
                    <a16:creationId xmlns:a16="http://schemas.microsoft.com/office/drawing/2014/main" id="{B164F670-641D-DD6D-EF09-FB6FA4539419}"/>
                  </a:ext>
                </a:extLst>
              </p:cNvPr>
              <p:cNvPicPr/>
              <p:nvPr/>
            </p:nvPicPr>
            <p:blipFill>
              <a:blip r:embed="rId8"/>
              <a:stretch>
                <a:fillRect/>
              </a:stretch>
            </p:blipFill>
            <p:spPr>
              <a:xfrm>
                <a:off x="5910840" y="1934190"/>
                <a:ext cx="1827000" cy="406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15">
                <a:extLst>
                  <a:ext uri="{FF2B5EF4-FFF2-40B4-BE49-F238E27FC236}">
                    <a16:creationId xmlns:a16="http://schemas.microsoft.com/office/drawing/2014/main" id="{B58BF3AB-C885-7649-0522-1BD44B310116}"/>
                  </a:ext>
                </a:extLst>
              </p14:cNvPr>
              <p14:cNvContentPartPr/>
              <p14:nvPr/>
            </p14:nvContentPartPr>
            <p14:xfrm>
              <a:off x="6012000" y="3063510"/>
              <a:ext cx="1289520" cy="35640"/>
            </p14:xfrm>
          </p:contentPart>
        </mc:Choice>
        <mc:Fallback xmlns="">
          <p:pic>
            <p:nvPicPr>
              <p:cNvPr id="16" name="Ink 15">
                <a:extLst>
                  <a:ext uri="{FF2B5EF4-FFF2-40B4-BE49-F238E27FC236}">
                    <a16:creationId xmlns:a16="http://schemas.microsoft.com/office/drawing/2014/main" id="{B58BF3AB-C885-7649-0522-1BD44B310116}"/>
                  </a:ext>
                </a:extLst>
              </p:cNvPr>
              <p:cNvPicPr/>
              <p:nvPr/>
            </p:nvPicPr>
            <p:blipFill>
              <a:blip r:embed="rId10"/>
              <a:stretch>
                <a:fillRect/>
              </a:stretch>
            </p:blipFill>
            <p:spPr>
              <a:xfrm>
                <a:off x="5940360" y="2919510"/>
                <a:ext cx="1433160" cy="3232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0" name="Ink 19">
                <a:extLst>
                  <a:ext uri="{FF2B5EF4-FFF2-40B4-BE49-F238E27FC236}">
                    <a16:creationId xmlns:a16="http://schemas.microsoft.com/office/drawing/2014/main" id="{F70E2366-E0C3-1040-051C-A792DB913733}"/>
                  </a:ext>
                </a:extLst>
              </p14:cNvPr>
              <p14:cNvContentPartPr/>
              <p14:nvPr/>
            </p14:nvContentPartPr>
            <p14:xfrm>
              <a:off x="8080920" y="3078990"/>
              <a:ext cx="1417320" cy="7200"/>
            </p14:xfrm>
          </p:contentPart>
        </mc:Choice>
        <mc:Fallback xmlns="">
          <p:pic>
            <p:nvPicPr>
              <p:cNvPr id="20" name="Ink 19">
                <a:extLst>
                  <a:ext uri="{FF2B5EF4-FFF2-40B4-BE49-F238E27FC236}">
                    <a16:creationId xmlns:a16="http://schemas.microsoft.com/office/drawing/2014/main" id="{F70E2366-E0C3-1040-051C-A792DB913733}"/>
                  </a:ext>
                </a:extLst>
              </p:cNvPr>
              <p:cNvPicPr/>
              <p:nvPr/>
            </p:nvPicPr>
            <p:blipFill>
              <a:blip r:embed="rId12"/>
              <a:stretch>
                <a:fillRect/>
              </a:stretch>
            </p:blipFill>
            <p:spPr>
              <a:xfrm>
                <a:off x="8008920" y="2935350"/>
                <a:ext cx="1560960" cy="2948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1" name="Ink 20">
                <a:extLst>
                  <a:ext uri="{FF2B5EF4-FFF2-40B4-BE49-F238E27FC236}">
                    <a16:creationId xmlns:a16="http://schemas.microsoft.com/office/drawing/2014/main" id="{5BF4DE9C-C8FC-FA06-D8FF-FEBA6D06E50B}"/>
                  </a:ext>
                </a:extLst>
              </p14:cNvPr>
              <p14:cNvContentPartPr/>
              <p14:nvPr/>
            </p14:nvContentPartPr>
            <p14:xfrm>
              <a:off x="8857800" y="3554190"/>
              <a:ext cx="1061280" cy="70560"/>
            </p14:xfrm>
          </p:contentPart>
        </mc:Choice>
        <mc:Fallback xmlns="">
          <p:pic>
            <p:nvPicPr>
              <p:cNvPr id="21" name="Ink 20">
                <a:extLst>
                  <a:ext uri="{FF2B5EF4-FFF2-40B4-BE49-F238E27FC236}">
                    <a16:creationId xmlns:a16="http://schemas.microsoft.com/office/drawing/2014/main" id="{5BF4DE9C-C8FC-FA06-D8FF-FEBA6D06E50B}"/>
                  </a:ext>
                </a:extLst>
              </p:cNvPr>
              <p:cNvPicPr/>
              <p:nvPr/>
            </p:nvPicPr>
            <p:blipFill>
              <a:blip r:embed="rId14"/>
              <a:stretch>
                <a:fillRect/>
              </a:stretch>
            </p:blipFill>
            <p:spPr>
              <a:xfrm>
                <a:off x="8786160" y="3410190"/>
                <a:ext cx="1204920" cy="358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2" name="Ink 21">
                <a:extLst>
                  <a:ext uri="{FF2B5EF4-FFF2-40B4-BE49-F238E27FC236}">
                    <a16:creationId xmlns:a16="http://schemas.microsoft.com/office/drawing/2014/main" id="{183D5967-1A8C-64C6-184E-C9995C8B9361}"/>
                  </a:ext>
                </a:extLst>
              </p14:cNvPr>
              <p14:cNvContentPartPr/>
              <p14:nvPr/>
            </p14:nvContentPartPr>
            <p14:xfrm>
              <a:off x="5977440" y="3668670"/>
              <a:ext cx="2697480" cy="13320"/>
            </p14:xfrm>
          </p:contentPart>
        </mc:Choice>
        <mc:Fallback xmlns="">
          <p:pic>
            <p:nvPicPr>
              <p:cNvPr id="22" name="Ink 21">
                <a:extLst>
                  <a:ext uri="{FF2B5EF4-FFF2-40B4-BE49-F238E27FC236}">
                    <a16:creationId xmlns:a16="http://schemas.microsoft.com/office/drawing/2014/main" id="{183D5967-1A8C-64C6-184E-C9995C8B9361}"/>
                  </a:ext>
                </a:extLst>
              </p:cNvPr>
              <p:cNvPicPr/>
              <p:nvPr/>
            </p:nvPicPr>
            <p:blipFill>
              <a:blip r:embed="rId16"/>
              <a:stretch>
                <a:fillRect/>
              </a:stretch>
            </p:blipFill>
            <p:spPr>
              <a:xfrm>
                <a:off x="5941800" y="3597030"/>
                <a:ext cx="2769120" cy="1569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3" name="Ink 22">
                <a:extLst>
                  <a:ext uri="{FF2B5EF4-FFF2-40B4-BE49-F238E27FC236}">
                    <a16:creationId xmlns:a16="http://schemas.microsoft.com/office/drawing/2014/main" id="{7A01DFD9-1E02-4B08-FAC9-46295BB3EAB5}"/>
                  </a:ext>
                </a:extLst>
              </p14:cNvPr>
              <p14:cNvContentPartPr/>
              <p14:nvPr/>
            </p14:nvContentPartPr>
            <p14:xfrm>
              <a:off x="6012000" y="4183470"/>
              <a:ext cx="3816720" cy="12600"/>
            </p14:xfrm>
          </p:contentPart>
        </mc:Choice>
        <mc:Fallback xmlns="">
          <p:pic>
            <p:nvPicPr>
              <p:cNvPr id="23" name="Ink 22">
                <a:extLst>
                  <a:ext uri="{FF2B5EF4-FFF2-40B4-BE49-F238E27FC236}">
                    <a16:creationId xmlns:a16="http://schemas.microsoft.com/office/drawing/2014/main" id="{7A01DFD9-1E02-4B08-FAC9-46295BB3EAB5}"/>
                  </a:ext>
                </a:extLst>
              </p:cNvPr>
              <p:cNvPicPr/>
              <p:nvPr/>
            </p:nvPicPr>
            <p:blipFill>
              <a:blip r:embed="rId18"/>
              <a:stretch>
                <a:fillRect/>
              </a:stretch>
            </p:blipFill>
            <p:spPr>
              <a:xfrm>
                <a:off x="5922360" y="4003470"/>
                <a:ext cx="3996360" cy="3722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5" name="Ink 24">
                <a:extLst>
                  <a:ext uri="{FF2B5EF4-FFF2-40B4-BE49-F238E27FC236}">
                    <a16:creationId xmlns:a16="http://schemas.microsoft.com/office/drawing/2014/main" id="{C2E264EC-2A61-4D6F-CDEA-5352335E6ACD}"/>
                  </a:ext>
                </a:extLst>
              </p14:cNvPr>
              <p14:cNvContentPartPr/>
              <p14:nvPr/>
            </p14:nvContentPartPr>
            <p14:xfrm>
              <a:off x="6846480" y="4616910"/>
              <a:ext cx="902160" cy="12240"/>
            </p14:xfrm>
          </p:contentPart>
        </mc:Choice>
        <mc:Fallback xmlns="">
          <p:pic>
            <p:nvPicPr>
              <p:cNvPr id="25" name="Ink 24">
                <a:extLst>
                  <a:ext uri="{FF2B5EF4-FFF2-40B4-BE49-F238E27FC236}">
                    <a16:creationId xmlns:a16="http://schemas.microsoft.com/office/drawing/2014/main" id="{C2E264EC-2A61-4D6F-CDEA-5352335E6ACD}"/>
                  </a:ext>
                </a:extLst>
              </p:cNvPr>
              <p:cNvPicPr/>
              <p:nvPr/>
            </p:nvPicPr>
            <p:blipFill>
              <a:blip r:embed="rId20"/>
              <a:stretch>
                <a:fillRect/>
              </a:stretch>
            </p:blipFill>
            <p:spPr>
              <a:xfrm>
                <a:off x="6792480" y="4509270"/>
                <a:ext cx="100980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6" name="Ink 25">
                <a:extLst>
                  <a:ext uri="{FF2B5EF4-FFF2-40B4-BE49-F238E27FC236}">
                    <a16:creationId xmlns:a16="http://schemas.microsoft.com/office/drawing/2014/main" id="{64EDB0C8-69F0-8F0C-E5E6-D52A6382D656}"/>
                  </a:ext>
                </a:extLst>
              </p14:cNvPr>
              <p14:cNvContentPartPr/>
              <p14:nvPr/>
            </p14:nvContentPartPr>
            <p14:xfrm>
              <a:off x="8766720" y="4628790"/>
              <a:ext cx="1050840" cy="360"/>
            </p14:xfrm>
          </p:contentPart>
        </mc:Choice>
        <mc:Fallback xmlns="">
          <p:pic>
            <p:nvPicPr>
              <p:cNvPr id="26" name="Ink 25">
                <a:extLst>
                  <a:ext uri="{FF2B5EF4-FFF2-40B4-BE49-F238E27FC236}">
                    <a16:creationId xmlns:a16="http://schemas.microsoft.com/office/drawing/2014/main" id="{64EDB0C8-69F0-8F0C-E5E6-D52A6382D656}"/>
                  </a:ext>
                </a:extLst>
              </p:cNvPr>
              <p:cNvPicPr/>
              <p:nvPr/>
            </p:nvPicPr>
            <p:blipFill>
              <a:blip r:embed="rId22"/>
              <a:stretch>
                <a:fillRect/>
              </a:stretch>
            </p:blipFill>
            <p:spPr>
              <a:xfrm>
                <a:off x="8712720" y="4520790"/>
                <a:ext cx="1158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8" name="Ink 27">
                <a:extLst>
                  <a:ext uri="{FF2B5EF4-FFF2-40B4-BE49-F238E27FC236}">
                    <a16:creationId xmlns:a16="http://schemas.microsoft.com/office/drawing/2014/main" id="{0585A9E0-FB00-6C70-B110-41DB6EEAE670}"/>
                  </a:ext>
                </a:extLst>
              </p14:cNvPr>
              <p14:cNvContentPartPr/>
              <p14:nvPr/>
            </p14:nvContentPartPr>
            <p14:xfrm>
              <a:off x="5977440" y="5588910"/>
              <a:ext cx="446040" cy="360"/>
            </p14:xfrm>
          </p:contentPart>
        </mc:Choice>
        <mc:Fallback xmlns="">
          <p:pic>
            <p:nvPicPr>
              <p:cNvPr id="28" name="Ink 27">
                <a:extLst>
                  <a:ext uri="{FF2B5EF4-FFF2-40B4-BE49-F238E27FC236}">
                    <a16:creationId xmlns:a16="http://schemas.microsoft.com/office/drawing/2014/main" id="{0585A9E0-FB00-6C70-B110-41DB6EEAE670}"/>
                  </a:ext>
                </a:extLst>
              </p:cNvPr>
              <p:cNvPicPr/>
              <p:nvPr/>
            </p:nvPicPr>
            <p:blipFill>
              <a:blip r:embed="rId24"/>
              <a:stretch>
                <a:fillRect/>
              </a:stretch>
            </p:blipFill>
            <p:spPr>
              <a:xfrm>
                <a:off x="5923800" y="5480910"/>
                <a:ext cx="5536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34" name="Ink 33">
                <a:extLst>
                  <a:ext uri="{FF2B5EF4-FFF2-40B4-BE49-F238E27FC236}">
                    <a16:creationId xmlns:a16="http://schemas.microsoft.com/office/drawing/2014/main" id="{1D7F6810-BFF4-38CE-BF82-929BE088C82A}"/>
                  </a:ext>
                </a:extLst>
              </p14:cNvPr>
              <p14:cNvContentPartPr/>
              <p14:nvPr/>
            </p14:nvContentPartPr>
            <p14:xfrm>
              <a:off x="6914880" y="6194790"/>
              <a:ext cx="492480" cy="11880"/>
            </p14:xfrm>
          </p:contentPart>
        </mc:Choice>
        <mc:Fallback xmlns="">
          <p:pic>
            <p:nvPicPr>
              <p:cNvPr id="34" name="Ink 33">
                <a:extLst>
                  <a:ext uri="{FF2B5EF4-FFF2-40B4-BE49-F238E27FC236}">
                    <a16:creationId xmlns:a16="http://schemas.microsoft.com/office/drawing/2014/main" id="{1D7F6810-BFF4-38CE-BF82-929BE088C82A}"/>
                  </a:ext>
                </a:extLst>
              </p:cNvPr>
              <p:cNvPicPr/>
              <p:nvPr/>
            </p:nvPicPr>
            <p:blipFill>
              <a:blip r:embed="rId26"/>
              <a:stretch>
                <a:fillRect/>
              </a:stretch>
            </p:blipFill>
            <p:spPr>
              <a:xfrm>
                <a:off x="6879240" y="6122790"/>
                <a:ext cx="564120" cy="15552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5" name="Ink 34">
                <a:extLst>
                  <a:ext uri="{FF2B5EF4-FFF2-40B4-BE49-F238E27FC236}">
                    <a16:creationId xmlns:a16="http://schemas.microsoft.com/office/drawing/2014/main" id="{2AE63564-CFB2-D2F2-2B80-EB42F2B5151D}"/>
                  </a:ext>
                </a:extLst>
              </p14:cNvPr>
              <p14:cNvContentPartPr/>
              <p14:nvPr/>
            </p14:nvContentPartPr>
            <p14:xfrm>
              <a:off x="6492240" y="6342750"/>
              <a:ext cx="671040" cy="24120"/>
            </p14:xfrm>
          </p:contentPart>
        </mc:Choice>
        <mc:Fallback xmlns="">
          <p:pic>
            <p:nvPicPr>
              <p:cNvPr id="35" name="Ink 34">
                <a:extLst>
                  <a:ext uri="{FF2B5EF4-FFF2-40B4-BE49-F238E27FC236}">
                    <a16:creationId xmlns:a16="http://schemas.microsoft.com/office/drawing/2014/main" id="{2AE63564-CFB2-D2F2-2B80-EB42F2B5151D}"/>
                  </a:ext>
                </a:extLst>
              </p:cNvPr>
              <p:cNvPicPr/>
              <p:nvPr/>
            </p:nvPicPr>
            <p:blipFill>
              <a:blip r:embed="rId28"/>
              <a:stretch>
                <a:fillRect/>
              </a:stretch>
            </p:blipFill>
            <p:spPr>
              <a:xfrm>
                <a:off x="6456240" y="6270750"/>
                <a:ext cx="742680" cy="16776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6" name="Ink 35">
                <a:extLst>
                  <a:ext uri="{FF2B5EF4-FFF2-40B4-BE49-F238E27FC236}">
                    <a16:creationId xmlns:a16="http://schemas.microsoft.com/office/drawing/2014/main" id="{D6BEF033-1EF1-D83C-5624-F77CFF942B84}"/>
                  </a:ext>
                </a:extLst>
              </p14:cNvPr>
              <p14:cNvContentPartPr/>
              <p14:nvPr/>
            </p14:nvContentPartPr>
            <p14:xfrm>
              <a:off x="9212760" y="6206310"/>
              <a:ext cx="602280" cy="47520"/>
            </p14:xfrm>
          </p:contentPart>
        </mc:Choice>
        <mc:Fallback xmlns="">
          <p:pic>
            <p:nvPicPr>
              <p:cNvPr id="36" name="Ink 35">
                <a:extLst>
                  <a:ext uri="{FF2B5EF4-FFF2-40B4-BE49-F238E27FC236}">
                    <a16:creationId xmlns:a16="http://schemas.microsoft.com/office/drawing/2014/main" id="{D6BEF033-1EF1-D83C-5624-F77CFF942B84}"/>
                  </a:ext>
                </a:extLst>
              </p:cNvPr>
              <p:cNvPicPr/>
              <p:nvPr/>
            </p:nvPicPr>
            <p:blipFill>
              <a:blip r:embed="rId30"/>
              <a:stretch>
                <a:fillRect/>
              </a:stretch>
            </p:blipFill>
            <p:spPr>
              <a:xfrm>
                <a:off x="9176760" y="6134310"/>
                <a:ext cx="673920" cy="19116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7" name="Ink 36">
                <a:extLst>
                  <a:ext uri="{FF2B5EF4-FFF2-40B4-BE49-F238E27FC236}">
                    <a16:creationId xmlns:a16="http://schemas.microsoft.com/office/drawing/2014/main" id="{C506FBCE-38C9-A557-774F-26477EBBEB7F}"/>
                  </a:ext>
                </a:extLst>
              </p14:cNvPr>
              <p14:cNvContentPartPr/>
              <p14:nvPr/>
            </p14:nvContentPartPr>
            <p14:xfrm>
              <a:off x="8572320" y="6366510"/>
              <a:ext cx="569160" cy="360"/>
            </p14:xfrm>
          </p:contentPart>
        </mc:Choice>
        <mc:Fallback xmlns="">
          <p:pic>
            <p:nvPicPr>
              <p:cNvPr id="37" name="Ink 36">
                <a:extLst>
                  <a:ext uri="{FF2B5EF4-FFF2-40B4-BE49-F238E27FC236}">
                    <a16:creationId xmlns:a16="http://schemas.microsoft.com/office/drawing/2014/main" id="{C506FBCE-38C9-A557-774F-26477EBBEB7F}"/>
                  </a:ext>
                </a:extLst>
              </p:cNvPr>
              <p:cNvPicPr/>
              <p:nvPr/>
            </p:nvPicPr>
            <p:blipFill>
              <a:blip r:embed="rId32"/>
              <a:stretch>
                <a:fillRect/>
              </a:stretch>
            </p:blipFill>
            <p:spPr>
              <a:xfrm>
                <a:off x="8536320" y="6294510"/>
                <a:ext cx="640800" cy="144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40" name="Ink 39">
                <a:extLst>
                  <a:ext uri="{FF2B5EF4-FFF2-40B4-BE49-F238E27FC236}">
                    <a16:creationId xmlns:a16="http://schemas.microsoft.com/office/drawing/2014/main" id="{FBEC348B-3E2D-7D24-679E-3DB18212A3AC}"/>
                  </a:ext>
                </a:extLst>
              </p14:cNvPr>
              <p14:cNvContentPartPr/>
              <p14:nvPr/>
            </p14:nvContentPartPr>
            <p14:xfrm>
              <a:off x="6972120" y="6617070"/>
              <a:ext cx="2027880" cy="46800"/>
            </p14:xfrm>
          </p:contentPart>
        </mc:Choice>
        <mc:Fallback xmlns="">
          <p:pic>
            <p:nvPicPr>
              <p:cNvPr id="40" name="Ink 39">
                <a:extLst>
                  <a:ext uri="{FF2B5EF4-FFF2-40B4-BE49-F238E27FC236}">
                    <a16:creationId xmlns:a16="http://schemas.microsoft.com/office/drawing/2014/main" id="{FBEC348B-3E2D-7D24-679E-3DB18212A3AC}"/>
                  </a:ext>
                </a:extLst>
              </p:cNvPr>
              <p:cNvPicPr/>
              <p:nvPr/>
            </p:nvPicPr>
            <p:blipFill>
              <a:blip r:embed="rId34"/>
              <a:stretch>
                <a:fillRect/>
              </a:stretch>
            </p:blipFill>
            <p:spPr>
              <a:xfrm>
                <a:off x="6936480" y="6545430"/>
                <a:ext cx="2099520" cy="190440"/>
              </a:xfrm>
              <a:prstGeom prst="rect">
                <a:avLst/>
              </a:prstGeom>
            </p:spPr>
          </p:pic>
        </mc:Fallback>
      </mc:AlternateContent>
      <p:sp>
        <p:nvSpPr>
          <p:cNvPr id="42" name="Rectangle 41">
            <a:extLst>
              <a:ext uri="{FF2B5EF4-FFF2-40B4-BE49-F238E27FC236}">
                <a16:creationId xmlns:a16="http://schemas.microsoft.com/office/drawing/2014/main" id="{794460AA-C96F-06A4-E155-8BB423986F01}"/>
              </a:ext>
            </a:extLst>
          </p:cNvPr>
          <p:cNvSpPr/>
          <p:nvPr/>
        </p:nvSpPr>
        <p:spPr>
          <a:xfrm>
            <a:off x="10013490" y="1168400"/>
            <a:ext cx="1647359" cy="135830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b="1" dirty="0"/>
              <a:t>Section 1</a:t>
            </a:r>
            <a:br>
              <a:rPr lang="en-AU" dirty="0"/>
            </a:br>
            <a:r>
              <a:rPr lang="en-AU" sz="1400" dirty="0"/>
              <a:t>Club to complete all fields in Sections 1 &amp; 2</a:t>
            </a:r>
          </a:p>
        </p:txBody>
      </p:sp>
      <p:sp>
        <p:nvSpPr>
          <p:cNvPr id="43" name="Rectangle 42">
            <a:extLst>
              <a:ext uri="{FF2B5EF4-FFF2-40B4-BE49-F238E27FC236}">
                <a16:creationId xmlns:a16="http://schemas.microsoft.com/office/drawing/2014/main" id="{E71751E7-5D68-0C85-993E-11B0CC6987BB}"/>
              </a:ext>
            </a:extLst>
          </p:cNvPr>
          <p:cNvSpPr/>
          <p:nvPr/>
        </p:nvSpPr>
        <p:spPr>
          <a:xfrm>
            <a:off x="10013490" y="2778840"/>
            <a:ext cx="1647359" cy="222316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b="1" dirty="0"/>
              <a:t>Section 2</a:t>
            </a:r>
            <a:br>
              <a:rPr lang="en-AU" dirty="0"/>
            </a:br>
            <a:r>
              <a:rPr lang="en-AU" sz="1400" dirty="0"/>
              <a:t>This section is crucial information for the SMC to consider.</a:t>
            </a:r>
            <a:br>
              <a:rPr lang="en-AU" sz="1400" dirty="0"/>
            </a:br>
            <a:r>
              <a:rPr lang="en-AU" sz="1400" dirty="0"/>
              <a:t>Once completed the Club then sends to the Region MC</a:t>
            </a:r>
          </a:p>
        </p:txBody>
      </p:sp>
      <p:sp>
        <p:nvSpPr>
          <p:cNvPr id="44" name="Rectangle 43">
            <a:extLst>
              <a:ext uri="{FF2B5EF4-FFF2-40B4-BE49-F238E27FC236}">
                <a16:creationId xmlns:a16="http://schemas.microsoft.com/office/drawing/2014/main" id="{F23C27E0-DACB-F7E3-B689-287F9B93B575}"/>
              </a:ext>
            </a:extLst>
          </p:cNvPr>
          <p:cNvSpPr/>
          <p:nvPr/>
        </p:nvSpPr>
        <p:spPr>
          <a:xfrm>
            <a:off x="10013490" y="5172795"/>
            <a:ext cx="1647359" cy="160864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b="1" dirty="0"/>
              <a:t>Section 3</a:t>
            </a:r>
            <a:br>
              <a:rPr lang="en-AU" dirty="0"/>
            </a:br>
            <a:r>
              <a:rPr lang="en-AU" sz="1400" dirty="0"/>
              <a:t>Zone to provide comments and send to SMC. </a:t>
            </a:r>
            <a:br>
              <a:rPr lang="en-AU" sz="1400" dirty="0"/>
            </a:br>
            <a:r>
              <a:rPr lang="en-AU" sz="1400" dirty="0"/>
              <a:t>SMC will then advise if approved or denied</a:t>
            </a:r>
          </a:p>
        </p:txBody>
      </p:sp>
      <p:sp>
        <p:nvSpPr>
          <p:cNvPr id="3" name="Rectangle 2">
            <a:extLst>
              <a:ext uri="{FF2B5EF4-FFF2-40B4-BE49-F238E27FC236}">
                <a16:creationId xmlns:a16="http://schemas.microsoft.com/office/drawing/2014/main" id="{F4FD707C-F42D-3181-A678-CD53F92AE242}"/>
              </a:ext>
            </a:extLst>
          </p:cNvPr>
          <p:cNvSpPr/>
          <p:nvPr/>
        </p:nvSpPr>
        <p:spPr>
          <a:xfrm>
            <a:off x="10012591" y="247062"/>
            <a:ext cx="1647359" cy="75054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b="1" dirty="0"/>
              <a:t>Regrade Form</a:t>
            </a:r>
            <a:br>
              <a:rPr lang="en-AU" dirty="0"/>
            </a:br>
            <a:r>
              <a:rPr lang="en-AU" sz="1400" dirty="0"/>
              <a:t>Available on Bowls NSW web site</a:t>
            </a:r>
          </a:p>
        </p:txBody>
      </p:sp>
    </p:spTree>
    <p:extLst>
      <p:ext uri="{BB962C8B-B14F-4D97-AF65-F5344CB8AC3E}">
        <p14:creationId xmlns:p14="http://schemas.microsoft.com/office/powerpoint/2010/main" val="133286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B566AAB-1133-9CFB-5D21-C77C7F13E23E}"/>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graphicFrame>
        <p:nvGraphicFramePr>
          <p:cNvPr id="4" name="Content Placeholder 3">
            <a:extLst>
              <a:ext uri="{FF2B5EF4-FFF2-40B4-BE49-F238E27FC236}">
                <a16:creationId xmlns:a16="http://schemas.microsoft.com/office/drawing/2014/main" id="{49222D3B-9BB0-5593-698A-69A70295EFA1}"/>
              </a:ext>
            </a:extLst>
          </p:cNvPr>
          <p:cNvGraphicFramePr>
            <a:graphicFrameLocks noGrp="1"/>
          </p:cNvGraphicFramePr>
          <p:nvPr>
            <p:ph idx="1"/>
          </p:nvPr>
        </p:nvGraphicFramePr>
        <p:xfrm>
          <a:off x="5892337" y="837005"/>
          <a:ext cx="5461464" cy="2494280"/>
        </p:xfrm>
        <a:graphic>
          <a:graphicData uri="http://schemas.openxmlformats.org/drawingml/2006/table">
            <a:tbl>
              <a:tblPr firstRow="1" bandRow="1">
                <a:tableStyleId>{5C22544A-7EE6-4342-B048-85BDC9FD1C3A}</a:tableStyleId>
              </a:tblPr>
              <a:tblGrid>
                <a:gridCol w="2730732">
                  <a:extLst>
                    <a:ext uri="{9D8B030D-6E8A-4147-A177-3AD203B41FA5}">
                      <a16:colId xmlns:a16="http://schemas.microsoft.com/office/drawing/2014/main" val="4133905511"/>
                    </a:ext>
                  </a:extLst>
                </a:gridCol>
                <a:gridCol w="2730732">
                  <a:extLst>
                    <a:ext uri="{9D8B030D-6E8A-4147-A177-3AD203B41FA5}">
                      <a16:colId xmlns:a16="http://schemas.microsoft.com/office/drawing/2014/main" val="1287191450"/>
                    </a:ext>
                  </a:extLst>
                </a:gridCol>
              </a:tblGrid>
              <a:tr h="370840">
                <a:tc>
                  <a:txBody>
                    <a:bodyPr/>
                    <a:lstStyle/>
                    <a:p>
                      <a:pPr algn="ctr"/>
                      <a:r>
                        <a:rPr lang="en-AU" dirty="0"/>
                        <a:t>Number of Sectional Matches in Season</a:t>
                      </a:r>
                    </a:p>
                  </a:txBody>
                  <a:tcPr/>
                </a:tc>
                <a:tc>
                  <a:txBody>
                    <a:bodyPr/>
                    <a:lstStyle/>
                    <a:p>
                      <a:pPr algn="ctr"/>
                      <a:r>
                        <a:rPr lang="en-AU" dirty="0"/>
                        <a:t>Player is graded after playing:</a:t>
                      </a:r>
                    </a:p>
                  </a:txBody>
                  <a:tcPr/>
                </a:tc>
                <a:extLst>
                  <a:ext uri="{0D108BD9-81ED-4DB2-BD59-A6C34878D82A}">
                    <a16:rowId xmlns:a16="http://schemas.microsoft.com/office/drawing/2014/main" val="886662177"/>
                  </a:ext>
                </a:extLst>
              </a:tr>
              <a:tr h="370840">
                <a:tc>
                  <a:txBody>
                    <a:bodyPr/>
                    <a:lstStyle/>
                    <a:p>
                      <a:pPr algn="ctr"/>
                      <a:r>
                        <a:rPr lang="en-AU" dirty="0"/>
                        <a:t>11 or more matches</a:t>
                      </a:r>
                    </a:p>
                  </a:txBody>
                  <a:tcPr/>
                </a:tc>
                <a:tc>
                  <a:txBody>
                    <a:bodyPr/>
                    <a:lstStyle/>
                    <a:p>
                      <a:pPr algn="ctr"/>
                      <a:r>
                        <a:rPr lang="en-AU" dirty="0"/>
                        <a:t>5 matches</a:t>
                      </a:r>
                    </a:p>
                  </a:txBody>
                  <a:tcPr/>
                </a:tc>
                <a:extLst>
                  <a:ext uri="{0D108BD9-81ED-4DB2-BD59-A6C34878D82A}">
                    <a16:rowId xmlns:a16="http://schemas.microsoft.com/office/drawing/2014/main" val="422880702"/>
                  </a:ext>
                </a:extLst>
              </a:tr>
              <a:tr h="370840">
                <a:tc>
                  <a:txBody>
                    <a:bodyPr/>
                    <a:lstStyle/>
                    <a:p>
                      <a:pPr algn="ctr"/>
                      <a:r>
                        <a:rPr lang="en-AU" dirty="0"/>
                        <a:t>9 or 10 matches</a:t>
                      </a:r>
                    </a:p>
                  </a:txBody>
                  <a:tcPr/>
                </a:tc>
                <a:tc>
                  <a:txBody>
                    <a:bodyPr/>
                    <a:lstStyle/>
                    <a:p>
                      <a:pPr algn="ctr"/>
                      <a:r>
                        <a:rPr lang="en-AU" dirty="0"/>
                        <a:t>4 matches</a:t>
                      </a:r>
                    </a:p>
                  </a:txBody>
                  <a:tcPr/>
                </a:tc>
                <a:extLst>
                  <a:ext uri="{0D108BD9-81ED-4DB2-BD59-A6C34878D82A}">
                    <a16:rowId xmlns:a16="http://schemas.microsoft.com/office/drawing/2014/main" val="3236707413"/>
                  </a:ext>
                </a:extLst>
              </a:tr>
              <a:tr h="370840">
                <a:tc>
                  <a:txBody>
                    <a:bodyPr/>
                    <a:lstStyle/>
                    <a:p>
                      <a:pPr algn="ctr"/>
                      <a:r>
                        <a:rPr lang="en-AU" dirty="0"/>
                        <a:t>7 or 8 matches</a:t>
                      </a:r>
                    </a:p>
                  </a:txBody>
                  <a:tcPr/>
                </a:tc>
                <a:tc>
                  <a:txBody>
                    <a:bodyPr/>
                    <a:lstStyle/>
                    <a:p>
                      <a:pPr algn="ctr"/>
                      <a:r>
                        <a:rPr lang="en-AU" dirty="0"/>
                        <a:t>3 matches</a:t>
                      </a:r>
                    </a:p>
                  </a:txBody>
                  <a:tcPr/>
                </a:tc>
                <a:extLst>
                  <a:ext uri="{0D108BD9-81ED-4DB2-BD59-A6C34878D82A}">
                    <a16:rowId xmlns:a16="http://schemas.microsoft.com/office/drawing/2014/main" val="1965854696"/>
                  </a:ext>
                </a:extLst>
              </a:tr>
              <a:tr h="370840">
                <a:tc>
                  <a:txBody>
                    <a:bodyPr/>
                    <a:lstStyle/>
                    <a:p>
                      <a:pPr algn="ctr"/>
                      <a:r>
                        <a:rPr lang="en-AU" dirty="0"/>
                        <a:t>5 or 6 matches</a:t>
                      </a:r>
                    </a:p>
                  </a:txBody>
                  <a:tcPr/>
                </a:tc>
                <a:tc>
                  <a:txBody>
                    <a:bodyPr/>
                    <a:lstStyle/>
                    <a:p>
                      <a:pPr algn="ctr"/>
                      <a:r>
                        <a:rPr lang="en-AU" dirty="0"/>
                        <a:t>2 matches</a:t>
                      </a:r>
                    </a:p>
                  </a:txBody>
                  <a:tcPr/>
                </a:tc>
                <a:extLst>
                  <a:ext uri="{0D108BD9-81ED-4DB2-BD59-A6C34878D82A}">
                    <a16:rowId xmlns:a16="http://schemas.microsoft.com/office/drawing/2014/main" val="3317007363"/>
                  </a:ext>
                </a:extLst>
              </a:tr>
              <a:tr h="370840">
                <a:tc>
                  <a:txBody>
                    <a:bodyPr/>
                    <a:lstStyle/>
                    <a:p>
                      <a:pPr algn="ctr"/>
                      <a:r>
                        <a:rPr lang="en-AU" dirty="0"/>
                        <a:t>2, 3 or 4 matches</a:t>
                      </a:r>
                    </a:p>
                  </a:txBody>
                  <a:tcPr/>
                </a:tc>
                <a:tc>
                  <a:txBody>
                    <a:bodyPr/>
                    <a:lstStyle/>
                    <a:p>
                      <a:pPr algn="ctr"/>
                      <a:r>
                        <a:rPr lang="en-AU" dirty="0"/>
                        <a:t>1 match</a:t>
                      </a:r>
                    </a:p>
                  </a:txBody>
                  <a:tcPr/>
                </a:tc>
                <a:extLst>
                  <a:ext uri="{0D108BD9-81ED-4DB2-BD59-A6C34878D82A}">
                    <a16:rowId xmlns:a16="http://schemas.microsoft.com/office/drawing/2014/main" val="2660066993"/>
                  </a:ext>
                </a:extLst>
              </a:tr>
            </a:tbl>
          </a:graphicData>
        </a:graphic>
      </p:graphicFrame>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6C0BB3F2-696E-F038-8589-E47485780A1C}"/>
              </a:ext>
            </a:extLst>
          </p:cNvPr>
          <p:cNvSpPr txBox="1"/>
          <p:nvPr/>
        </p:nvSpPr>
        <p:spPr>
          <a:xfrm>
            <a:off x="5892337" y="3429000"/>
            <a:ext cx="5461463" cy="3200876"/>
          </a:xfrm>
          <a:prstGeom prst="rect">
            <a:avLst/>
          </a:prstGeom>
          <a:noFill/>
        </p:spPr>
        <p:txBody>
          <a:bodyPr wrap="square" rtlCol="0">
            <a:spAutoFit/>
          </a:bodyPr>
          <a:lstStyle/>
          <a:p>
            <a:r>
              <a:rPr lang="en-AU" sz="1400" b="1" dirty="0"/>
              <a:t>Note:</a:t>
            </a:r>
            <a:r>
              <a:rPr lang="en-AU" sz="1400" dirty="0"/>
              <a:t> Byes do not count as a match played.</a:t>
            </a:r>
          </a:p>
          <a:p>
            <a:r>
              <a:rPr lang="en-AU" sz="1400" dirty="0"/>
              <a:t>Matches determined by the Controlling Body as not requiring to be played may be considered to count towards grading and eligibility for Post-Sectional matches.</a:t>
            </a:r>
          </a:p>
          <a:p>
            <a:endParaRPr lang="en-AU" sz="1600" dirty="0"/>
          </a:p>
          <a:p>
            <a:r>
              <a:rPr lang="en-AU" sz="1400" dirty="0"/>
              <a:t>A player is graded during the season once they have played the required number of sectional matches for that grade (as per above table).</a:t>
            </a:r>
          </a:p>
          <a:p>
            <a:r>
              <a:rPr lang="en-AU" sz="1400" dirty="0"/>
              <a:t>A player who has not been graded after sectional play, but has played a total (across all grades) of the minimum threshold for any grade in which they have played, shall be graded in the current season in the grade in which they have played the greatest number of matches (if equal, the lower grade will apply).</a:t>
            </a:r>
          </a:p>
          <a:p>
            <a:endParaRPr lang="en-AU" dirty="0"/>
          </a:p>
        </p:txBody>
      </p:sp>
      <p:sp>
        <p:nvSpPr>
          <p:cNvPr id="6" name="TextBox 5">
            <a:extLst>
              <a:ext uri="{FF2B5EF4-FFF2-40B4-BE49-F238E27FC236}">
                <a16:creationId xmlns:a16="http://schemas.microsoft.com/office/drawing/2014/main" id="{CD1DF692-958F-8F45-012A-DD3F691FDDB1}"/>
              </a:ext>
            </a:extLst>
          </p:cNvPr>
          <p:cNvSpPr txBox="1"/>
          <p:nvPr/>
        </p:nvSpPr>
        <p:spPr>
          <a:xfrm>
            <a:off x="5892337" y="310896"/>
            <a:ext cx="5461463" cy="461665"/>
          </a:xfrm>
          <a:prstGeom prst="rect">
            <a:avLst/>
          </a:prstGeom>
          <a:noFill/>
        </p:spPr>
        <p:txBody>
          <a:bodyPr wrap="square" rtlCol="0">
            <a:spAutoFit/>
          </a:bodyPr>
          <a:lstStyle/>
          <a:p>
            <a:pPr algn="ctr"/>
            <a:r>
              <a:rPr lang="en-AU" sz="2400" b="1" i="1" u="sng" dirty="0"/>
              <a:t>Current Season Grading</a:t>
            </a:r>
          </a:p>
        </p:txBody>
      </p:sp>
    </p:spTree>
    <p:extLst>
      <p:ext uri="{BB962C8B-B14F-4D97-AF65-F5344CB8AC3E}">
        <p14:creationId xmlns:p14="http://schemas.microsoft.com/office/powerpoint/2010/main" val="35805173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37840DBA-11A0-8459-7B30-0DA004EA6CD8}"/>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Open Pennant</a:t>
            </a:r>
            <a:r>
              <a:rPr lang="en-AU" sz="8000"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E19E17D9-B301-904E-B2F2-F966DBDD0114}"/>
              </a:ext>
            </a:extLst>
          </p:cNvPr>
          <p:cNvSpPr>
            <a:spLocks noGrp="1"/>
          </p:cNvSpPr>
          <p:nvPr>
            <p:ph idx="1"/>
          </p:nvPr>
        </p:nvSpPr>
        <p:spPr>
          <a:xfrm>
            <a:off x="6297233" y="518400"/>
            <a:ext cx="4771607" cy="5837949"/>
          </a:xfrm>
        </p:spPr>
        <p:txBody>
          <a:bodyPr anchor="ctr">
            <a:normAutofit/>
          </a:bodyPr>
          <a:lstStyle/>
          <a:p>
            <a:r>
              <a:rPr lang="en-AU" sz="2000" dirty="0"/>
              <a:t>Over the next few weeks Bowls NSW will update all player gradings on Bowlslink for the 2023/24 Open Pennant season. </a:t>
            </a:r>
            <a:br>
              <a:rPr lang="en-AU" sz="2000" dirty="0"/>
            </a:br>
            <a:r>
              <a:rPr lang="en-AU" sz="2000" dirty="0"/>
              <a:t>This will be based on the player participation records taken from Bowlslink results</a:t>
            </a:r>
          </a:p>
          <a:p>
            <a:r>
              <a:rPr lang="en-AU" sz="2000" dirty="0"/>
              <a:t>Certifications will then be updated for the players who win State Pennant Finals at the end of this month</a:t>
            </a:r>
          </a:p>
          <a:p>
            <a:r>
              <a:rPr lang="en-AU" sz="2000" dirty="0"/>
              <a:t>Player gradings will be shown on the main membership page in Bowlslink (eg, Bowls NSW Open Pennant Grade 6), with player certifications able to be downloaded with the Club/Region membership list in Bowlslink (eg, N6, if a player was graded in Grade 6 during the season in the side that won the Zone Grade 6 Pennant.</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7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40DA433C-553D-C9D3-3D13-2CC29C84F26A}"/>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Other Bowls NSW events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5970683C-56F1-98B7-4423-53BDD5A9D0CB}"/>
              </a:ext>
            </a:extLst>
          </p:cNvPr>
          <p:cNvSpPr>
            <a:spLocks noGrp="1"/>
          </p:cNvSpPr>
          <p:nvPr>
            <p:ph idx="1"/>
          </p:nvPr>
        </p:nvSpPr>
        <p:spPr>
          <a:xfrm>
            <a:off x="6297233" y="518400"/>
            <a:ext cx="4771607" cy="5837949"/>
          </a:xfrm>
        </p:spPr>
        <p:txBody>
          <a:bodyPr anchor="ctr">
            <a:normAutofit/>
          </a:bodyPr>
          <a:lstStyle/>
          <a:p>
            <a:r>
              <a:rPr lang="en-AU" sz="1900" dirty="0">
                <a:solidFill>
                  <a:schemeClr val="tx1">
                    <a:alpha val="80000"/>
                  </a:schemeClr>
                </a:solidFill>
              </a:rPr>
              <a:t>Women’s State Carnival</a:t>
            </a:r>
          </a:p>
          <a:p>
            <a:r>
              <a:rPr lang="en-AU" sz="1900" dirty="0">
                <a:solidFill>
                  <a:schemeClr val="tx1">
                    <a:alpha val="80000"/>
                  </a:schemeClr>
                </a:solidFill>
              </a:rPr>
              <a:t>Australian Indoor Singles (NSW Qualifying)</a:t>
            </a:r>
          </a:p>
          <a:p>
            <a:r>
              <a:rPr lang="en-AU" sz="1900" dirty="0">
                <a:solidFill>
                  <a:schemeClr val="tx1">
                    <a:alpha val="80000"/>
                  </a:schemeClr>
                </a:solidFill>
              </a:rPr>
              <a:t>State Junior Championships</a:t>
            </a:r>
          </a:p>
          <a:p>
            <a:r>
              <a:rPr lang="en-AU" sz="1900" dirty="0">
                <a:solidFill>
                  <a:schemeClr val="tx1">
                    <a:alpha val="80000"/>
                  </a:schemeClr>
                </a:solidFill>
              </a:rPr>
              <a:t>State Rookies Singles &amp; Pairs</a:t>
            </a:r>
          </a:p>
          <a:p>
            <a:r>
              <a:rPr lang="en-AU" sz="1900" dirty="0">
                <a:solidFill>
                  <a:schemeClr val="tx1">
                    <a:alpha val="80000"/>
                  </a:schemeClr>
                </a:solidFill>
              </a:rPr>
              <a:t>State Over 40s Pairs</a:t>
            </a:r>
          </a:p>
          <a:p>
            <a:r>
              <a:rPr lang="en-AU" sz="1900" dirty="0">
                <a:solidFill>
                  <a:schemeClr val="tx1">
                    <a:alpha val="80000"/>
                  </a:schemeClr>
                </a:solidFill>
              </a:rPr>
              <a:t>Champion of Club Champions Singles &amp; Pairs</a:t>
            </a:r>
          </a:p>
          <a:p>
            <a:r>
              <a:rPr lang="en-AU" sz="1900" dirty="0">
                <a:solidFill>
                  <a:schemeClr val="tx1">
                    <a:alpha val="80000"/>
                  </a:schemeClr>
                </a:solidFill>
              </a:rPr>
              <a:t>State Mixed Pairs</a:t>
            </a:r>
          </a:p>
          <a:p>
            <a:r>
              <a:rPr lang="en-AU" sz="1900" dirty="0">
                <a:solidFill>
                  <a:schemeClr val="tx1">
                    <a:alpha val="80000"/>
                  </a:schemeClr>
                </a:solidFill>
              </a:rPr>
              <a:t>Para State Championships</a:t>
            </a:r>
          </a:p>
          <a:p>
            <a:endParaRPr lang="en-AU" sz="1900" dirty="0">
              <a:solidFill>
                <a:schemeClr val="tx1">
                  <a:alpha val="80000"/>
                </a:schemeClr>
              </a:solidFill>
            </a:endParaRPr>
          </a:p>
          <a:p>
            <a:pPr marL="0" indent="0">
              <a:buNone/>
            </a:pPr>
            <a:r>
              <a:rPr lang="en-AU" sz="1900" dirty="0">
                <a:solidFill>
                  <a:schemeClr val="tx1">
                    <a:alpha val="80000"/>
                  </a:schemeClr>
                </a:solidFill>
              </a:rPr>
              <a:t>Players enter directly to Bowls NSW via the competition created in Bowlslink. </a:t>
            </a:r>
          </a:p>
          <a:p>
            <a:pPr marL="0" indent="0">
              <a:buNone/>
            </a:pPr>
            <a:r>
              <a:rPr lang="en-AU" sz="1900" dirty="0">
                <a:solidFill>
                  <a:schemeClr val="tx1">
                    <a:alpha val="80000"/>
                  </a:schemeClr>
                </a:solidFill>
              </a:rPr>
              <a:t>The entry eligibility and team formation for the above events form part of the 2024/25 Bowls NSW Conditions of Play document.</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76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56703489-5E8C-0184-CB8A-DA96A8E37D0F}"/>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Feedback to SMC</a:t>
            </a:r>
            <a:r>
              <a:rPr lang="en-AU" sz="6200"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83B27362-96CF-285F-284E-2BFAA82214DD}"/>
              </a:ext>
            </a:extLst>
          </p:cNvPr>
          <p:cNvSpPr>
            <a:spLocks noGrp="1"/>
          </p:cNvSpPr>
          <p:nvPr>
            <p:ph idx="1"/>
          </p:nvPr>
        </p:nvSpPr>
        <p:spPr>
          <a:xfrm>
            <a:off x="6297233" y="518400"/>
            <a:ext cx="5178487" cy="5837949"/>
          </a:xfrm>
        </p:spPr>
        <p:txBody>
          <a:bodyPr anchor="ctr">
            <a:normAutofit fontScale="92500" lnSpcReduction="10000"/>
          </a:bodyPr>
          <a:lstStyle/>
          <a:p>
            <a:pPr marL="0" indent="0">
              <a:buNone/>
            </a:pPr>
            <a:r>
              <a:rPr lang="en-AU" sz="2000" dirty="0">
                <a:solidFill>
                  <a:schemeClr val="tx1">
                    <a:alpha val="80000"/>
                  </a:schemeClr>
                </a:solidFill>
              </a:rPr>
              <a:t>Written feedback is being sought from Region Committees on the format of the below events.</a:t>
            </a:r>
            <a:br>
              <a:rPr lang="en-AU" sz="2000" dirty="0">
                <a:solidFill>
                  <a:schemeClr val="tx1">
                    <a:alpha val="80000"/>
                  </a:schemeClr>
                </a:solidFill>
              </a:rPr>
            </a:br>
            <a:r>
              <a:rPr lang="en-AU" sz="2000" dirty="0">
                <a:solidFill>
                  <a:schemeClr val="tx1">
                    <a:alpha val="80000"/>
                  </a:schemeClr>
                </a:solidFill>
              </a:rPr>
              <a:t>Please hold discussions with your Club delegates, as well as Region Management and Match Committees prior to sending your responses.</a:t>
            </a:r>
          </a:p>
          <a:p>
            <a:pPr marL="0" indent="0">
              <a:buNone/>
            </a:pPr>
            <a:endParaRPr lang="en-AU" sz="2000" dirty="0">
              <a:solidFill>
                <a:schemeClr val="tx1">
                  <a:alpha val="80000"/>
                </a:schemeClr>
              </a:solidFill>
            </a:endParaRPr>
          </a:p>
          <a:p>
            <a:r>
              <a:rPr lang="en-AU" sz="2000" b="1" dirty="0">
                <a:solidFill>
                  <a:schemeClr val="tx1">
                    <a:alpha val="80000"/>
                  </a:schemeClr>
                </a:solidFill>
              </a:rPr>
              <a:t>Open Pennant</a:t>
            </a:r>
            <a:br>
              <a:rPr lang="en-AU" sz="2000" dirty="0">
                <a:solidFill>
                  <a:schemeClr val="tx1">
                    <a:alpha val="80000"/>
                  </a:schemeClr>
                </a:solidFill>
              </a:rPr>
            </a:br>
            <a:r>
              <a:rPr lang="en-AU" sz="1700" dirty="0">
                <a:solidFill>
                  <a:schemeClr val="tx1">
                    <a:alpha val="80000"/>
                  </a:schemeClr>
                </a:solidFill>
              </a:rPr>
              <a:t>Finish at Region level or go on to State Finals</a:t>
            </a:r>
          </a:p>
          <a:p>
            <a:r>
              <a:rPr lang="en-AU" sz="2000" b="1" dirty="0">
                <a:solidFill>
                  <a:schemeClr val="tx1">
                    <a:alpha val="80000"/>
                  </a:schemeClr>
                </a:solidFill>
              </a:rPr>
              <a:t>Men’s Pennant</a:t>
            </a:r>
            <a:br>
              <a:rPr lang="en-AU" sz="2000" dirty="0">
                <a:solidFill>
                  <a:schemeClr val="tx1">
                    <a:alpha val="80000"/>
                  </a:schemeClr>
                </a:solidFill>
              </a:rPr>
            </a:br>
            <a:r>
              <a:rPr lang="en-AU" sz="1700" dirty="0">
                <a:solidFill>
                  <a:schemeClr val="tx1">
                    <a:alpha val="80000"/>
                  </a:schemeClr>
                </a:solidFill>
              </a:rPr>
              <a:t>Finish at Region level or go on to State Finals</a:t>
            </a:r>
          </a:p>
          <a:p>
            <a:r>
              <a:rPr lang="en-AU" sz="2000" b="1" dirty="0">
                <a:solidFill>
                  <a:schemeClr val="tx1">
                    <a:alpha val="80000"/>
                  </a:schemeClr>
                </a:solidFill>
              </a:rPr>
              <a:t>Women’s Pennant</a:t>
            </a:r>
            <a:br>
              <a:rPr lang="en-AU" sz="2000" dirty="0">
                <a:solidFill>
                  <a:schemeClr val="tx1">
                    <a:alpha val="80000"/>
                  </a:schemeClr>
                </a:solidFill>
              </a:rPr>
            </a:br>
            <a:r>
              <a:rPr lang="en-AU" sz="1700" dirty="0">
                <a:solidFill>
                  <a:schemeClr val="tx1">
                    <a:alpha val="80000"/>
                  </a:schemeClr>
                </a:solidFill>
              </a:rPr>
              <a:t>Finish at Region level or go on to State Finals</a:t>
            </a:r>
          </a:p>
          <a:p>
            <a:r>
              <a:rPr lang="en-AU" sz="2000" b="1" dirty="0">
                <a:solidFill>
                  <a:schemeClr val="tx1">
                    <a:alpha val="80000"/>
                  </a:schemeClr>
                </a:solidFill>
              </a:rPr>
              <a:t>Champ of Champs Singles &amp; Pairs (Men’s)</a:t>
            </a:r>
            <a:br>
              <a:rPr lang="en-AU" sz="1700" b="1" dirty="0">
                <a:solidFill>
                  <a:schemeClr val="tx1">
                    <a:alpha val="80000"/>
                  </a:schemeClr>
                </a:solidFill>
              </a:rPr>
            </a:br>
            <a:r>
              <a:rPr lang="en-AU" sz="1700" dirty="0">
                <a:solidFill>
                  <a:schemeClr val="tx1">
                    <a:alpha val="80000"/>
                  </a:schemeClr>
                </a:solidFill>
              </a:rPr>
              <a:t>Play at Region level first, or direct to State Finals. </a:t>
            </a:r>
            <a:br>
              <a:rPr lang="en-AU" sz="1700" dirty="0">
                <a:solidFill>
                  <a:schemeClr val="tx1">
                    <a:alpha val="80000"/>
                  </a:schemeClr>
                </a:solidFill>
              </a:rPr>
            </a:br>
            <a:r>
              <a:rPr lang="en-AU" sz="1700" dirty="0">
                <a:solidFill>
                  <a:schemeClr val="tx1">
                    <a:alpha val="80000"/>
                  </a:schemeClr>
                </a:solidFill>
              </a:rPr>
              <a:t>Consideration to be given to adding events to Region calendar.</a:t>
            </a:r>
          </a:p>
          <a:p>
            <a:r>
              <a:rPr lang="en-AU" sz="1900" b="1" dirty="0">
                <a:solidFill>
                  <a:schemeClr val="tx1">
                    <a:alpha val="80000"/>
                  </a:schemeClr>
                </a:solidFill>
              </a:rPr>
              <a:t>Champ of Champs Singles &amp; Pairs (Women’s)</a:t>
            </a:r>
            <a:br>
              <a:rPr lang="en-AU" sz="2000" b="1" dirty="0">
                <a:solidFill>
                  <a:schemeClr val="tx1">
                    <a:alpha val="80000"/>
                  </a:schemeClr>
                </a:solidFill>
              </a:rPr>
            </a:br>
            <a:r>
              <a:rPr lang="en-AU" sz="1700" dirty="0">
                <a:solidFill>
                  <a:schemeClr val="tx1">
                    <a:alpha val="80000"/>
                  </a:schemeClr>
                </a:solidFill>
              </a:rPr>
              <a:t>Play at Region level first, or direct to State Finals. </a:t>
            </a:r>
            <a:br>
              <a:rPr lang="en-AU" sz="1700" dirty="0">
                <a:solidFill>
                  <a:schemeClr val="tx1">
                    <a:alpha val="80000"/>
                  </a:schemeClr>
                </a:solidFill>
              </a:rPr>
            </a:br>
            <a:r>
              <a:rPr lang="en-AU" sz="1700" dirty="0">
                <a:solidFill>
                  <a:schemeClr val="tx1">
                    <a:alpha val="80000"/>
                  </a:schemeClr>
                </a:solidFill>
              </a:rPr>
              <a:t>Consideration to be given to adding events to Region calendar.</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058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1D444C9-9FA6-485E-8F7A-5B65A28FC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7EC8859D-D27B-470E-2BC5-5096D6E75590}"/>
              </a:ext>
            </a:extLst>
          </p:cNvPr>
          <p:cNvSpPr>
            <a:spLocks noGrp="1"/>
          </p:cNvSpPr>
          <p:nvPr>
            <p:ph type="title"/>
          </p:nvPr>
        </p:nvSpPr>
        <p:spPr>
          <a:xfrm>
            <a:off x="793159" y="1377146"/>
            <a:ext cx="4076460" cy="3626217"/>
          </a:xfrm>
        </p:spPr>
        <p:txBody>
          <a:bodyPr vert="horz" lIns="91440" tIns="45720" rIns="91440" bIns="45720" rtlCol="0" anchor="b">
            <a:normAutofit/>
          </a:bodyPr>
          <a:lstStyle/>
          <a:p>
            <a:pPr algn="r"/>
            <a:r>
              <a:rPr lang="en-US" sz="5600" dirty="0">
                <a:solidFill>
                  <a:srgbClr val="FFFFFF"/>
                </a:solidFill>
              </a:rPr>
              <a:t>Questions?</a:t>
            </a:r>
          </a:p>
        </p:txBody>
      </p:sp>
      <p:pic>
        <p:nvPicPr>
          <p:cNvPr id="19" name="Picture 18" descr="Yellow question mark">
            <a:extLst>
              <a:ext uri="{FF2B5EF4-FFF2-40B4-BE49-F238E27FC236}">
                <a16:creationId xmlns:a16="http://schemas.microsoft.com/office/drawing/2014/main" id="{3CE65730-70BF-7678-E721-957D08AF2D42}"/>
              </a:ext>
            </a:extLst>
          </p:cNvPr>
          <p:cNvPicPr>
            <a:picLocks noChangeAspect="1"/>
          </p:cNvPicPr>
          <p:nvPr/>
        </p:nvPicPr>
        <p:blipFill rotWithShape="1">
          <a:blip r:embed="rId3">
            <a:duotone>
              <a:schemeClr val="accent2">
                <a:shade val="45000"/>
                <a:satMod val="135000"/>
              </a:schemeClr>
              <a:prstClr val="white"/>
            </a:duotone>
            <a:alphaModFix amt="51000"/>
          </a:blip>
          <a:srcRect l="38013" r="3064"/>
          <a:stretch/>
        </p:blipFill>
        <p:spPr>
          <a:xfrm>
            <a:off x="5457027" y="10"/>
            <a:ext cx="6734973" cy="6857990"/>
          </a:xfrm>
          <a:prstGeom prst="rect">
            <a:avLst/>
          </a:prstGeom>
        </p:spPr>
      </p:pic>
      <p:grpSp>
        <p:nvGrpSpPr>
          <p:cNvPr id="27" name="Group 26">
            <a:extLst>
              <a:ext uri="{FF2B5EF4-FFF2-40B4-BE49-F238E27FC236}">
                <a16:creationId xmlns:a16="http://schemas.microsoft.com/office/drawing/2014/main" id="{F542BB3E-999E-485A-8D89-20CA76FCB9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57736" y="815001"/>
            <a:ext cx="449918" cy="320434"/>
            <a:chOff x="10957736" y="815001"/>
            <a:chExt cx="449918" cy="320434"/>
          </a:xfrm>
          <a:solidFill>
            <a:srgbClr val="FFFFFF"/>
          </a:solidFill>
        </p:grpSpPr>
        <p:sp>
          <p:nvSpPr>
            <p:cNvPr id="28"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7736" y="815001"/>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grpFill/>
            <a:ln w="603" cap="flat">
              <a:noFill/>
              <a:prstDash val="solid"/>
              <a:miter/>
            </a:ln>
          </p:spPr>
          <p:txBody>
            <a:bodyPr rtlCol="0" anchor="ctr"/>
            <a:lstStyle/>
            <a:p>
              <a:endParaRPr lang="en-US" dirty="0">
                <a:solidFill>
                  <a:srgbClr val="FFFFFF"/>
                </a:solidFill>
              </a:endParaRPr>
            </a:p>
          </p:txBody>
        </p:sp>
        <p:sp>
          <p:nvSpPr>
            <p:cNvPr id="29"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16516" y="104429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dirty="0">
                <a:solidFill>
                  <a:srgbClr val="FFFFFF"/>
                </a:solidFill>
              </a:endParaRPr>
            </a:p>
          </p:txBody>
        </p:sp>
      </p:grpSp>
      <p:cxnSp>
        <p:nvCxnSpPr>
          <p:cNvPr id="31" name="Straight Connector 3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274341"/>
            <a:ext cx="11353800"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1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DB6CFCE-71C9-1F65-9497-9A5A8EC9ED79}"/>
              </a:ext>
            </a:extLst>
          </p:cNvPr>
          <p:cNvSpPr>
            <a:spLocks noGrp="1"/>
          </p:cNvSpPr>
          <p:nvPr>
            <p:ph type="title"/>
          </p:nvPr>
        </p:nvSpPr>
        <p:spPr>
          <a:xfrm>
            <a:off x="633061" y="381935"/>
            <a:ext cx="4563591" cy="5974414"/>
          </a:xfrm>
        </p:spPr>
        <p:txBody>
          <a:bodyPr anchor="ctr">
            <a:normAutofit/>
          </a:bodyPr>
          <a:lstStyle/>
          <a:p>
            <a:pPr algn="ctr"/>
            <a:r>
              <a:rPr lang="en-AU" sz="5600" dirty="0">
                <a:solidFill>
                  <a:schemeClr val="bg1"/>
                </a:solidFill>
              </a:rPr>
              <a:t>Key Dates for Region Committees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7C98CE3A-5573-8843-AF65-5A9430678CC2}"/>
              </a:ext>
            </a:extLst>
          </p:cNvPr>
          <p:cNvSpPr>
            <a:spLocks noGrp="1"/>
          </p:cNvSpPr>
          <p:nvPr>
            <p:ph idx="1"/>
          </p:nvPr>
        </p:nvSpPr>
        <p:spPr>
          <a:xfrm>
            <a:off x="6297233" y="518400"/>
            <a:ext cx="4771607" cy="5837949"/>
          </a:xfrm>
        </p:spPr>
        <p:txBody>
          <a:bodyPr anchor="ctr">
            <a:normAutofit lnSpcReduction="10000"/>
          </a:bodyPr>
          <a:lstStyle/>
          <a:p>
            <a:endParaRPr lang="en-AU" sz="1800" dirty="0"/>
          </a:p>
          <a:p>
            <a:r>
              <a:rPr lang="en-AU" sz="1800" dirty="0"/>
              <a:t>All Pennant competition submissions (Men’s, Women’s &amp; Open) due to Bowls NSW SMC for their review, and approval, at least 8 weeks prior to Round 1 of each competition</a:t>
            </a:r>
          </a:p>
          <a:p>
            <a:r>
              <a:rPr lang="en-AU" sz="1800" dirty="0"/>
              <a:t>Bowls NSW Members Conference November 6</a:t>
            </a:r>
            <a:r>
              <a:rPr lang="en-AU" sz="1800" baseline="30000" dirty="0"/>
              <a:t>th</a:t>
            </a:r>
            <a:r>
              <a:rPr lang="en-AU" sz="1800" dirty="0"/>
              <a:t>-8</a:t>
            </a:r>
            <a:r>
              <a:rPr lang="en-AU" sz="1800" baseline="30000" dirty="0"/>
              <a:t>th</a:t>
            </a:r>
            <a:r>
              <a:rPr lang="en-AU" sz="1800" dirty="0"/>
              <a:t> , 2024</a:t>
            </a:r>
          </a:p>
          <a:p>
            <a:r>
              <a:rPr lang="en-AU" sz="1800" dirty="0"/>
              <a:t>Men’s &amp; Women’s Pennant Sides Due January 28, 2025</a:t>
            </a:r>
          </a:p>
          <a:p>
            <a:r>
              <a:rPr lang="en-AU" sz="1800" dirty="0"/>
              <a:t>Region Championship Winners Due February 12, 2025</a:t>
            </a:r>
          </a:p>
          <a:p>
            <a:r>
              <a:rPr lang="en-AU" sz="1800" dirty="0"/>
              <a:t>2025-26 Season calendar to be submitted to Bowls NSW</a:t>
            </a:r>
            <a:br>
              <a:rPr lang="en-AU" sz="1800" dirty="0"/>
            </a:br>
            <a:r>
              <a:rPr lang="en-AU" sz="1800" dirty="0"/>
              <a:t>February 28, 2025</a:t>
            </a:r>
          </a:p>
          <a:p>
            <a:r>
              <a:rPr lang="en-AU" sz="1800" dirty="0"/>
              <a:t>Inter-Region (Open &amp; Senior) Rep sides due March 17, 2025</a:t>
            </a:r>
          </a:p>
          <a:p>
            <a:r>
              <a:rPr lang="en-AU" sz="1800" dirty="0"/>
              <a:t>Inter-Region (Junior) Rep side due</a:t>
            </a:r>
            <a:br>
              <a:rPr lang="en-AU" sz="1800" dirty="0"/>
            </a:br>
            <a:r>
              <a:rPr lang="en-AU" sz="1800" dirty="0"/>
              <a:t>May 14, 2025</a:t>
            </a:r>
          </a:p>
          <a:p>
            <a:r>
              <a:rPr lang="en-AU" sz="1800" dirty="0"/>
              <a:t>Open Pennant Sides Due</a:t>
            </a:r>
            <a:br>
              <a:rPr lang="en-AU" sz="1800" dirty="0"/>
            </a:br>
            <a:r>
              <a:rPr lang="en-AU" sz="1800" dirty="0"/>
              <a:t>May 19, 2025</a:t>
            </a:r>
          </a:p>
          <a:p>
            <a:endParaRPr lang="en-AU"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787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DB6CFCE-71C9-1F65-9497-9A5A8EC9ED79}"/>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2025-26 Season Calendar</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7C98CE3A-5573-8843-AF65-5A9430678CC2}"/>
              </a:ext>
            </a:extLst>
          </p:cNvPr>
          <p:cNvSpPr>
            <a:spLocks noGrp="1"/>
          </p:cNvSpPr>
          <p:nvPr>
            <p:ph idx="1"/>
          </p:nvPr>
        </p:nvSpPr>
        <p:spPr>
          <a:xfrm>
            <a:off x="6297233" y="518400"/>
            <a:ext cx="4771607" cy="5837949"/>
          </a:xfrm>
        </p:spPr>
        <p:txBody>
          <a:bodyPr anchor="ctr">
            <a:normAutofit/>
          </a:bodyPr>
          <a:lstStyle/>
          <a:p>
            <a:r>
              <a:rPr lang="en-AU" sz="1800" dirty="0"/>
              <a:t>It is expected that Bowls NSW will release the next season calendar by December 2024</a:t>
            </a:r>
          </a:p>
          <a:p>
            <a:r>
              <a:rPr lang="en-AU" sz="1800" dirty="0"/>
              <a:t>Regions will be required to submit their 2025-26 proposed calendars to Bowls NSW for approval by the end of February 2025</a:t>
            </a:r>
          </a:p>
          <a:p>
            <a:r>
              <a:rPr lang="en-AU" sz="1800" dirty="0"/>
              <a:t>Regions will be asked to continue to schedule Spare/Washout days in case Region Championships or Pennant are postponed due to inclement weather</a:t>
            </a:r>
          </a:p>
          <a:p>
            <a:r>
              <a:rPr lang="en-AU" sz="1800" dirty="0"/>
              <a:t>It is imperative that once your Calendar is approved by the SMC that it is immediately released to your members</a:t>
            </a:r>
          </a:p>
          <a:p>
            <a:r>
              <a:rPr lang="en-AU" sz="1800" dirty="0"/>
              <a:t>In future seasons Bowls NSW would like to have an SMC representative and Bowls NSW Sport staff member attend (via Zoom) Region Match Committee meetings when final discussions are taking place for Calendar and Pennant submissions</a:t>
            </a:r>
          </a:p>
          <a:p>
            <a:endParaRPr lang="en-AU" sz="17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3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5827375A-3CAC-0528-0C50-55276994E2E8}"/>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Forms for completion</a:t>
            </a:r>
            <a:r>
              <a:rPr lang="en-AU" sz="6200" dirty="0">
                <a:solidFill>
                  <a:srgbClr val="FFFFFF"/>
                </a:solidFill>
              </a:rPr>
              <a: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4F6950DF-D228-B863-F8D0-DF6ABE7F524E}"/>
              </a:ext>
            </a:extLst>
          </p:cNvPr>
          <p:cNvSpPr>
            <a:spLocks noGrp="1"/>
          </p:cNvSpPr>
          <p:nvPr>
            <p:ph idx="1"/>
          </p:nvPr>
        </p:nvSpPr>
        <p:spPr>
          <a:xfrm>
            <a:off x="6344750" y="381935"/>
            <a:ext cx="4771607" cy="6293019"/>
          </a:xfrm>
        </p:spPr>
        <p:txBody>
          <a:bodyPr anchor="ctr">
            <a:normAutofit fontScale="70000" lnSpcReduction="20000"/>
          </a:bodyPr>
          <a:lstStyle/>
          <a:p>
            <a:pPr marL="0" indent="0" algn="ctr">
              <a:buNone/>
            </a:pPr>
            <a:r>
              <a:rPr lang="en-AU" sz="3100" b="1" i="1" u="sng" dirty="0">
                <a:solidFill>
                  <a:schemeClr val="tx1">
                    <a:alpha val="80000"/>
                  </a:schemeClr>
                </a:solidFill>
              </a:rPr>
              <a:t>Rep Side Nominations</a:t>
            </a:r>
          </a:p>
          <a:p>
            <a:pPr marL="0" indent="0" algn="ctr">
              <a:buNone/>
            </a:pPr>
            <a:r>
              <a:rPr lang="en-AU" sz="2000" b="1" i="1" u="sng" dirty="0">
                <a:solidFill>
                  <a:schemeClr val="tx1">
                    <a:alpha val="80000"/>
                  </a:schemeClr>
                </a:solidFill>
              </a:rPr>
              <a:t>(links to forms below)</a:t>
            </a:r>
          </a:p>
          <a:p>
            <a:r>
              <a:rPr lang="en-AU" sz="1900" dirty="0">
                <a:solidFill>
                  <a:schemeClr val="tx1">
                    <a:alpha val="80000"/>
                  </a:schemeClr>
                </a:solidFill>
                <a:hlinkClick r:id="rId2"/>
              </a:rPr>
              <a:t>Men’s Open Inter-Region Sides Championship</a:t>
            </a:r>
            <a:endParaRPr lang="en-AU" sz="1900" dirty="0">
              <a:solidFill>
                <a:schemeClr val="tx1">
                  <a:alpha val="80000"/>
                </a:schemeClr>
              </a:solidFill>
            </a:endParaRPr>
          </a:p>
          <a:p>
            <a:r>
              <a:rPr lang="en-AU" sz="1900" dirty="0">
                <a:solidFill>
                  <a:schemeClr val="tx1">
                    <a:alpha val="80000"/>
                  </a:schemeClr>
                </a:solidFill>
                <a:hlinkClick r:id="rId3"/>
              </a:rPr>
              <a:t>Men’s Senior Inter-Region Sides Championship</a:t>
            </a:r>
            <a:endParaRPr lang="en-AU" sz="1900" dirty="0">
              <a:solidFill>
                <a:schemeClr val="tx1">
                  <a:alpha val="80000"/>
                </a:schemeClr>
              </a:solidFill>
            </a:endParaRPr>
          </a:p>
          <a:p>
            <a:r>
              <a:rPr lang="en-AU" sz="1900" dirty="0">
                <a:solidFill>
                  <a:schemeClr val="tx1">
                    <a:alpha val="80000"/>
                  </a:schemeClr>
                </a:solidFill>
                <a:hlinkClick r:id="rId3"/>
              </a:rPr>
              <a:t>Women’s Inter-Region Sides Championship</a:t>
            </a:r>
            <a:endParaRPr lang="en-AU" sz="1900" dirty="0">
              <a:solidFill>
                <a:schemeClr val="tx1">
                  <a:alpha val="80000"/>
                </a:schemeClr>
              </a:solidFill>
            </a:endParaRPr>
          </a:p>
          <a:p>
            <a:r>
              <a:rPr lang="en-AU" sz="1900" dirty="0">
                <a:solidFill>
                  <a:schemeClr val="tx1">
                    <a:alpha val="80000"/>
                  </a:schemeClr>
                </a:solidFill>
                <a:hlinkClick r:id="rId4"/>
              </a:rPr>
              <a:t>Junior Inter-Region 7-a-Side</a:t>
            </a:r>
            <a:endParaRPr lang="en-AU" sz="1900" dirty="0">
              <a:solidFill>
                <a:schemeClr val="tx1">
                  <a:alpha val="80000"/>
                </a:schemeClr>
              </a:solidFill>
            </a:endParaRPr>
          </a:p>
          <a:p>
            <a:endParaRPr lang="en-AU" sz="600" dirty="0">
              <a:solidFill>
                <a:schemeClr val="tx1">
                  <a:alpha val="80000"/>
                </a:schemeClr>
              </a:solidFill>
            </a:endParaRPr>
          </a:p>
          <a:p>
            <a:pPr marL="0" indent="0" algn="ctr">
              <a:buNone/>
            </a:pPr>
            <a:r>
              <a:rPr lang="en-AU" sz="3400" b="1" i="1" u="sng" dirty="0">
                <a:solidFill>
                  <a:schemeClr val="tx1">
                    <a:alpha val="80000"/>
                  </a:schemeClr>
                </a:solidFill>
              </a:rPr>
              <a:t>Pennant Competitions</a:t>
            </a:r>
          </a:p>
          <a:p>
            <a:pPr marL="0" indent="0" algn="ctr">
              <a:buNone/>
            </a:pPr>
            <a:r>
              <a:rPr lang="en-AU" sz="2000" b="1" i="1" u="sng" dirty="0">
                <a:solidFill>
                  <a:schemeClr val="tx1">
                    <a:alpha val="80000"/>
                  </a:schemeClr>
                </a:solidFill>
              </a:rPr>
              <a:t>(links to forms below)</a:t>
            </a:r>
          </a:p>
          <a:p>
            <a:pPr marL="0" indent="0">
              <a:buNone/>
            </a:pPr>
            <a:r>
              <a:rPr lang="en-AU" sz="1900" dirty="0">
                <a:solidFill>
                  <a:schemeClr val="tx1">
                    <a:alpha val="80000"/>
                  </a:schemeClr>
                </a:solidFill>
              </a:rPr>
              <a:t>The due dates for Pennant nominations (Open, Men &amp; Women) listed in the earlier slide are for Clubs, so please ensure that Clubs are sent the link well in advance of the closing date </a:t>
            </a:r>
          </a:p>
          <a:p>
            <a:r>
              <a:rPr lang="en-AU" sz="1900" dirty="0">
                <a:solidFill>
                  <a:schemeClr val="tx1">
                    <a:alpha val="80000"/>
                  </a:schemeClr>
                </a:solidFill>
                <a:hlinkClick r:id="rId5"/>
              </a:rPr>
              <a:t>Open Pennant</a:t>
            </a:r>
            <a:endParaRPr lang="en-AU" sz="1900" dirty="0">
              <a:solidFill>
                <a:schemeClr val="tx1">
                  <a:alpha val="80000"/>
                </a:schemeClr>
              </a:solidFill>
            </a:endParaRPr>
          </a:p>
          <a:p>
            <a:r>
              <a:rPr lang="en-AU" sz="1900" dirty="0">
                <a:solidFill>
                  <a:schemeClr val="tx1">
                    <a:alpha val="80000"/>
                  </a:schemeClr>
                </a:solidFill>
                <a:hlinkClick r:id="rId6"/>
              </a:rPr>
              <a:t>Men’s Pennant</a:t>
            </a:r>
            <a:endParaRPr lang="en-AU" sz="1900" dirty="0">
              <a:solidFill>
                <a:schemeClr val="tx1">
                  <a:alpha val="80000"/>
                </a:schemeClr>
              </a:solidFill>
            </a:endParaRPr>
          </a:p>
          <a:p>
            <a:r>
              <a:rPr lang="en-AU" sz="1900" dirty="0">
                <a:solidFill>
                  <a:schemeClr val="tx1">
                    <a:alpha val="80000"/>
                  </a:schemeClr>
                </a:solidFill>
                <a:hlinkClick r:id="rId7"/>
              </a:rPr>
              <a:t>Women’s Pennant</a:t>
            </a:r>
            <a:endParaRPr lang="en-AU" sz="1900" dirty="0">
              <a:solidFill>
                <a:schemeClr val="tx1">
                  <a:alpha val="80000"/>
                </a:schemeClr>
              </a:solidFill>
            </a:endParaRPr>
          </a:p>
          <a:p>
            <a:pPr marL="0" indent="0" algn="ctr">
              <a:buNone/>
            </a:pPr>
            <a:endParaRPr lang="en-AU" sz="600" dirty="0">
              <a:solidFill>
                <a:schemeClr val="tx1">
                  <a:alpha val="80000"/>
                </a:schemeClr>
              </a:solidFill>
            </a:endParaRPr>
          </a:p>
          <a:p>
            <a:pPr marL="0" indent="0" algn="ctr">
              <a:buNone/>
            </a:pPr>
            <a:r>
              <a:rPr lang="en-AU" sz="3400" b="1" i="1" u="sng" dirty="0">
                <a:solidFill>
                  <a:schemeClr val="tx1">
                    <a:alpha val="80000"/>
                  </a:schemeClr>
                </a:solidFill>
              </a:rPr>
              <a:t>Championship Results</a:t>
            </a:r>
          </a:p>
          <a:p>
            <a:pPr marL="0" indent="0" algn="ctr">
              <a:buNone/>
            </a:pPr>
            <a:r>
              <a:rPr lang="en-AU" sz="2000" b="1" i="1" u="sng" dirty="0">
                <a:solidFill>
                  <a:schemeClr val="tx1">
                    <a:alpha val="80000"/>
                  </a:schemeClr>
                </a:solidFill>
              </a:rPr>
              <a:t>(link to form below)</a:t>
            </a:r>
          </a:p>
          <a:p>
            <a:pPr marL="0" indent="0">
              <a:buNone/>
            </a:pPr>
            <a:r>
              <a:rPr lang="en-AU" sz="1900" dirty="0">
                <a:solidFill>
                  <a:schemeClr val="tx1">
                    <a:alpha val="80000"/>
                  </a:schemeClr>
                </a:solidFill>
              </a:rPr>
              <a:t>This is a live document that should be completed following the conclusion of each of your championships (Men, Senior Men, Women, Senior Women &amp; Open Reserve). </a:t>
            </a:r>
          </a:p>
          <a:p>
            <a:pPr marL="0" indent="0">
              <a:buNone/>
            </a:pPr>
            <a:r>
              <a:rPr lang="en-AU" sz="1900" dirty="0">
                <a:solidFill>
                  <a:schemeClr val="tx1">
                    <a:alpha val="80000"/>
                  </a:schemeClr>
                </a:solidFill>
              </a:rPr>
              <a:t>It needs to include the winners (including their Club), runners-up (including their Club), total entry numbers per event, as well as the date of birth for the Senior Championship winners and runners up. </a:t>
            </a:r>
          </a:p>
          <a:p>
            <a:r>
              <a:rPr lang="en-AU" sz="1900" dirty="0">
                <a:solidFill>
                  <a:schemeClr val="tx1">
                    <a:alpha val="80000"/>
                  </a:schemeClr>
                </a:solidFill>
                <a:hlinkClick r:id="rId8"/>
              </a:rPr>
              <a:t>Metro North-West Bowls</a:t>
            </a:r>
            <a:endParaRPr lang="en-AU" sz="19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58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25820613-49B7-1AAB-DB99-E0A941CA901C}"/>
              </a:ext>
            </a:extLst>
          </p:cNvPr>
          <p:cNvSpPr>
            <a:spLocks noGrp="1"/>
          </p:cNvSpPr>
          <p:nvPr>
            <p:ph type="title"/>
          </p:nvPr>
        </p:nvSpPr>
        <p:spPr>
          <a:xfrm>
            <a:off x="1188069" y="381935"/>
            <a:ext cx="4008583" cy="5974414"/>
          </a:xfrm>
        </p:spPr>
        <p:txBody>
          <a:bodyPr anchor="ctr">
            <a:normAutofit/>
          </a:bodyPr>
          <a:lstStyle/>
          <a:p>
            <a:pPr algn="ctr"/>
            <a:r>
              <a:rPr lang="en-AU" sz="5600" dirty="0">
                <a:solidFill>
                  <a:srgbClr val="FFFFFF"/>
                </a:solidFill>
              </a:rPr>
              <a:t>Venues for Bowls NSW events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1A1E5FA9-7CD6-327E-9B5C-EFA424624E7C}"/>
              </a:ext>
            </a:extLst>
          </p:cNvPr>
          <p:cNvSpPr>
            <a:spLocks noGrp="1"/>
          </p:cNvSpPr>
          <p:nvPr>
            <p:ph idx="1"/>
          </p:nvPr>
        </p:nvSpPr>
        <p:spPr>
          <a:xfrm>
            <a:off x="6297233" y="518400"/>
            <a:ext cx="4771607" cy="5837949"/>
          </a:xfrm>
        </p:spPr>
        <p:txBody>
          <a:bodyPr anchor="ctr">
            <a:normAutofit/>
          </a:bodyPr>
          <a:lstStyle/>
          <a:p>
            <a:r>
              <a:rPr lang="en-AU" sz="2000" dirty="0">
                <a:solidFill>
                  <a:schemeClr val="tx1">
                    <a:alpha val="80000"/>
                  </a:schemeClr>
                </a:solidFill>
              </a:rPr>
              <a:t>Bowls NSW staff members will liaise with Region committees and its Clubs to set venues for Bowls NSW qualifying events:</a:t>
            </a:r>
          </a:p>
          <a:p>
            <a:pPr marL="0" indent="0">
              <a:buNone/>
            </a:pPr>
            <a:r>
              <a:rPr lang="en-AU" sz="2000" dirty="0">
                <a:solidFill>
                  <a:schemeClr val="tx1">
                    <a:alpha val="80000"/>
                  </a:schemeClr>
                </a:solidFill>
              </a:rPr>
              <a:t>State Rookies Singles – Region qualifying</a:t>
            </a:r>
          </a:p>
          <a:p>
            <a:pPr marL="0" indent="0">
              <a:buNone/>
            </a:pPr>
            <a:r>
              <a:rPr lang="en-AU" sz="2000" dirty="0">
                <a:solidFill>
                  <a:schemeClr val="tx1">
                    <a:alpha val="80000"/>
                  </a:schemeClr>
                </a:solidFill>
              </a:rPr>
              <a:t>State Rookies Pairs – Region qualifying</a:t>
            </a:r>
          </a:p>
          <a:p>
            <a:pPr marL="0" indent="0">
              <a:buNone/>
            </a:pPr>
            <a:r>
              <a:rPr lang="en-AU" sz="2000" dirty="0">
                <a:solidFill>
                  <a:schemeClr val="tx1">
                    <a:alpha val="80000"/>
                  </a:schemeClr>
                </a:solidFill>
              </a:rPr>
              <a:t>State Over 40s Pairs – Region qualifying</a:t>
            </a:r>
          </a:p>
          <a:p>
            <a:pPr marL="0" indent="0">
              <a:buNone/>
            </a:pPr>
            <a:r>
              <a:rPr lang="en-AU" sz="2000" dirty="0">
                <a:solidFill>
                  <a:schemeClr val="tx1">
                    <a:alpha val="80000"/>
                  </a:schemeClr>
                </a:solidFill>
              </a:rPr>
              <a:t>State Mixed Pairs – Region qualifying</a:t>
            </a:r>
          </a:p>
          <a:p>
            <a:endParaRPr lang="en-AU" sz="2000" dirty="0">
              <a:solidFill>
                <a:schemeClr val="tx1">
                  <a:alpha val="80000"/>
                </a:schemeClr>
              </a:solidFill>
            </a:endParaRPr>
          </a:p>
          <a:p>
            <a:r>
              <a:rPr lang="en-AU" sz="2000" dirty="0">
                <a:solidFill>
                  <a:schemeClr val="tx1">
                    <a:alpha val="80000"/>
                  </a:schemeClr>
                </a:solidFill>
              </a:rPr>
              <a:t>Bowls NSW State Finals events are allocated via an Expression of Interest process. </a:t>
            </a:r>
            <a:br>
              <a:rPr lang="en-AU" sz="2000" dirty="0">
                <a:solidFill>
                  <a:schemeClr val="tx1">
                    <a:alpha val="80000"/>
                  </a:schemeClr>
                </a:solidFill>
              </a:rPr>
            </a:br>
            <a:r>
              <a:rPr lang="en-AU" sz="2000" dirty="0">
                <a:solidFill>
                  <a:schemeClr val="tx1">
                    <a:alpha val="80000"/>
                  </a:schemeClr>
                </a:solidFill>
              </a:rPr>
              <a:t>Club(s) within each Region can apply to host these events by following the process listed in the specific event documents as they are released by Bowls NSW</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86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75ED1C10-CF7F-D787-3649-768575FBD304}"/>
              </a:ext>
            </a:extLst>
          </p:cNvPr>
          <p:cNvSpPr>
            <a:spLocks noGrp="1"/>
          </p:cNvSpPr>
          <p:nvPr>
            <p:ph type="title"/>
          </p:nvPr>
        </p:nvSpPr>
        <p:spPr>
          <a:xfrm>
            <a:off x="1188069" y="381935"/>
            <a:ext cx="4008583" cy="5974414"/>
          </a:xfrm>
        </p:spPr>
        <p:txBody>
          <a:bodyPr anchor="ctr">
            <a:normAutofit/>
          </a:bodyPr>
          <a:lstStyle/>
          <a:p>
            <a:r>
              <a:rPr lang="en-AU" sz="5600" dirty="0">
                <a:solidFill>
                  <a:srgbClr val="FFFFFF"/>
                </a:solidFill>
              </a:rPr>
              <a:t>2024-25 Conditions of Play</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E507DB9A-702C-53CC-9AF7-8AD1B5F62F4A}"/>
              </a:ext>
            </a:extLst>
          </p:cNvPr>
          <p:cNvSpPr>
            <a:spLocks noGrp="1"/>
          </p:cNvSpPr>
          <p:nvPr>
            <p:ph idx="1"/>
          </p:nvPr>
        </p:nvSpPr>
        <p:spPr>
          <a:xfrm>
            <a:off x="6297233" y="518400"/>
            <a:ext cx="4771607" cy="5837949"/>
          </a:xfrm>
        </p:spPr>
        <p:txBody>
          <a:bodyPr anchor="ctr">
            <a:normAutofit fontScale="85000" lnSpcReduction="20000"/>
          </a:bodyPr>
          <a:lstStyle/>
          <a:p>
            <a:pPr marL="0" indent="0">
              <a:buNone/>
            </a:pPr>
            <a:r>
              <a:rPr lang="en-AU" sz="2000" dirty="0">
                <a:solidFill>
                  <a:schemeClr val="tx1">
                    <a:alpha val="80000"/>
                  </a:schemeClr>
                </a:solidFill>
              </a:rPr>
              <a:t>The latest version of the Conditions of Play can be found on the Bowls NSW web site</a:t>
            </a:r>
            <a:br>
              <a:rPr lang="en-AU" sz="2000" dirty="0">
                <a:solidFill>
                  <a:schemeClr val="tx1">
                    <a:alpha val="80000"/>
                  </a:schemeClr>
                </a:solidFill>
              </a:rPr>
            </a:br>
            <a:br>
              <a:rPr lang="en-AU" sz="2000" dirty="0">
                <a:solidFill>
                  <a:schemeClr val="tx1">
                    <a:alpha val="80000"/>
                  </a:schemeClr>
                </a:solidFill>
              </a:rPr>
            </a:br>
            <a:r>
              <a:rPr lang="en-AU" sz="2000" dirty="0">
                <a:solidFill>
                  <a:schemeClr val="tx1">
                    <a:alpha val="80000"/>
                  </a:schemeClr>
                </a:solidFill>
                <a:hlinkClick r:id="rId2"/>
              </a:rPr>
              <a:t>https://bowlsnsw.com.au/member-resources/match-competition-documents/</a:t>
            </a:r>
            <a:r>
              <a:rPr lang="en-AU" sz="2000" dirty="0">
                <a:solidFill>
                  <a:schemeClr val="tx1">
                    <a:alpha val="80000"/>
                  </a:schemeClr>
                </a:solidFill>
              </a:rPr>
              <a:t> </a:t>
            </a:r>
            <a:endParaRPr lang="en-AU" sz="1800" dirty="0">
              <a:solidFill>
                <a:schemeClr val="tx1">
                  <a:alpha val="80000"/>
                </a:schemeClr>
              </a:solidFill>
            </a:endParaRPr>
          </a:p>
          <a:p>
            <a:endParaRPr lang="en-AU" sz="2000" dirty="0">
              <a:solidFill>
                <a:schemeClr val="tx1">
                  <a:alpha val="80000"/>
                </a:schemeClr>
              </a:solidFill>
            </a:endParaRPr>
          </a:p>
          <a:p>
            <a:r>
              <a:rPr lang="en-AU" sz="2000" dirty="0">
                <a:solidFill>
                  <a:schemeClr val="tx1">
                    <a:alpha val="80000"/>
                  </a:schemeClr>
                </a:solidFill>
              </a:rPr>
              <a:t>In 2024-25 the Conditions of Play have been consolidated to one document</a:t>
            </a:r>
          </a:p>
          <a:p>
            <a:r>
              <a:rPr lang="en-AU" sz="2000" dirty="0">
                <a:solidFill>
                  <a:schemeClr val="tx1">
                    <a:alpha val="80000"/>
                  </a:schemeClr>
                </a:solidFill>
              </a:rPr>
              <a:t>Following the conclusion of the State Pennant Finals (30 June), the 2023-24 Conditions of Play document link will be removed from our web site</a:t>
            </a:r>
          </a:p>
          <a:p>
            <a:r>
              <a:rPr lang="en-AU" sz="2000" dirty="0">
                <a:solidFill>
                  <a:schemeClr val="tx1">
                    <a:alpha val="80000"/>
                  </a:schemeClr>
                </a:solidFill>
              </a:rPr>
              <a:t>Please ensure that your Region web site and/or social media channels are updated to reference the new document link</a:t>
            </a:r>
          </a:p>
          <a:p>
            <a:r>
              <a:rPr lang="en-AU" sz="2000" dirty="0">
                <a:solidFill>
                  <a:schemeClr val="tx1">
                    <a:alpha val="80000"/>
                  </a:schemeClr>
                </a:solidFill>
              </a:rPr>
              <a:t>The section for Platinum Pennant Conditions of Play will be updated over the coming weeks, following the conclusion of the event review process</a:t>
            </a:r>
          </a:p>
          <a:p>
            <a:r>
              <a:rPr lang="en-AU" sz="2000" dirty="0">
                <a:solidFill>
                  <a:schemeClr val="tx1">
                    <a:alpha val="80000"/>
                  </a:schemeClr>
                </a:solidFill>
              </a:rPr>
              <a:t>The Conditions of Play are consistently being reviewed by the State Match Committee, with Bowls NSW expecting to release the next season Conditions of Play by January 2025</a:t>
            </a:r>
          </a:p>
          <a:p>
            <a:r>
              <a:rPr lang="en-AU" sz="2000" dirty="0">
                <a:solidFill>
                  <a:schemeClr val="tx1">
                    <a:alpha val="80000"/>
                  </a:schemeClr>
                </a:solidFill>
              </a:rPr>
              <a:t>If any mid-season CoP changes are required these will be formally communicated to all sixteen Regions</a:t>
            </a:r>
          </a:p>
          <a:p>
            <a:endParaRPr lang="en-AU" sz="20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26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EF7658F-08BA-266F-5AE9-EE2BEEF2C489}"/>
              </a:ext>
            </a:extLst>
          </p:cNvPr>
          <p:cNvSpPr>
            <a:spLocks noGrp="1"/>
          </p:cNvSpPr>
          <p:nvPr>
            <p:ph type="title"/>
          </p:nvPr>
        </p:nvSpPr>
        <p:spPr>
          <a:xfrm>
            <a:off x="1188069" y="381935"/>
            <a:ext cx="4088781" cy="5974414"/>
          </a:xfrm>
        </p:spPr>
        <p:txBody>
          <a:bodyPr anchor="ctr">
            <a:normAutofit/>
          </a:bodyPr>
          <a:lstStyle/>
          <a:p>
            <a:pPr algn="ctr"/>
            <a:r>
              <a:rPr lang="en-AU" sz="5600" dirty="0">
                <a:solidFill>
                  <a:srgbClr val="FFFFFF"/>
                </a:solidFill>
              </a:rPr>
              <a:t>2024-25 Amendments to General CoP</a:t>
            </a:r>
            <a:endParaRPr lang="en-AU" sz="6800" dirty="0">
              <a:solidFill>
                <a:srgbClr val="FFFFFF"/>
              </a:solidFill>
            </a:endParaRP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dirty="0"/>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dirty="0"/>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7C23602A-7917-F0C0-2F1F-95360434DBB3}"/>
              </a:ext>
            </a:extLst>
          </p:cNvPr>
          <p:cNvSpPr>
            <a:spLocks noGrp="1"/>
          </p:cNvSpPr>
          <p:nvPr>
            <p:ph idx="1"/>
          </p:nvPr>
        </p:nvSpPr>
        <p:spPr>
          <a:xfrm>
            <a:off x="6297233" y="518400"/>
            <a:ext cx="5151817" cy="5837949"/>
          </a:xfrm>
        </p:spPr>
        <p:txBody>
          <a:bodyPr anchor="ctr">
            <a:normAutofit fontScale="92500" lnSpcReduction="10000"/>
          </a:bodyPr>
          <a:lstStyle/>
          <a:p>
            <a:pPr marL="0" indent="0">
              <a:buNone/>
            </a:pPr>
            <a:r>
              <a:rPr lang="en-AU" sz="2000" b="1" dirty="0">
                <a:solidFill>
                  <a:schemeClr val="tx1">
                    <a:alpha val="80000"/>
                  </a:schemeClr>
                </a:solidFill>
              </a:rPr>
              <a:t>1.21 Late arrivals</a:t>
            </a:r>
          </a:p>
          <a:p>
            <a:pPr marL="0" indent="0">
              <a:buNone/>
            </a:pPr>
            <a:r>
              <a:rPr lang="en-AU" sz="1600" dirty="0"/>
              <a:t>If, 30 minutes after the scheduled start time for a match, one or more players is absent from a team, that team will forfeit the match to their opponents.</a:t>
            </a:r>
          </a:p>
          <a:p>
            <a:pPr marL="0" indent="0">
              <a:buNone/>
            </a:pPr>
            <a:endParaRPr lang="en-AU" sz="400" dirty="0"/>
          </a:p>
          <a:p>
            <a:pPr marL="0" indent="0">
              <a:buNone/>
            </a:pPr>
            <a:r>
              <a:rPr lang="en-AU" sz="2000" b="1" dirty="0">
                <a:solidFill>
                  <a:schemeClr val="tx1">
                    <a:alpha val="80000"/>
                  </a:schemeClr>
                </a:solidFill>
              </a:rPr>
              <a:t>1.40.1.2 Allocation of points in sectional play</a:t>
            </a:r>
          </a:p>
          <a:p>
            <a:pPr marL="0" indent="0">
              <a:buNone/>
            </a:pPr>
            <a:r>
              <a:rPr lang="en-AU" sz="1600" dirty="0">
                <a:solidFill>
                  <a:schemeClr val="tx1">
                    <a:alpha val="80000"/>
                  </a:schemeClr>
                </a:solidFill>
              </a:rPr>
              <a:t>If there are forfeits in sectional play, all matches involving the forfeiting player/team will be marked as a forfeit</a:t>
            </a:r>
          </a:p>
          <a:p>
            <a:pPr marL="0" indent="0">
              <a:buNone/>
            </a:pPr>
            <a:endParaRPr lang="en-AU" sz="400" dirty="0"/>
          </a:p>
          <a:p>
            <a:pPr marL="0" indent="0">
              <a:buNone/>
            </a:pPr>
            <a:r>
              <a:rPr lang="en-AU" sz="2000" b="1" dirty="0">
                <a:solidFill>
                  <a:schemeClr val="tx1">
                    <a:alpha val="80000"/>
                  </a:schemeClr>
                </a:solidFill>
              </a:rPr>
              <a:t>1.40.2.1. Determining Section Rankings</a:t>
            </a:r>
          </a:p>
          <a:p>
            <a:pPr marL="0" indent="0">
              <a:buNone/>
            </a:pPr>
            <a:r>
              <a:rPr lang="en-AU" sz="1600" dirty="0">
                <a:solidFill>
                  <a:schemeClr val="tx1">
                    <a:alpha val="80000"/>
                  </a:schemeClr>
                </a:solidFill>
              </a:rPr>
              <a:t> (iv) has been amended to be aggregate results of the matches played between the equal sides, instead of number of ends won</a:t>
            </a:r>
          </a:p>
          <a:p>
            <a:pPr marL="0" indent="0">
              <a:buNone/>
            </a:pPr>
            <a:endParaRPr lang="en-AU" sz="500" dirty="0">
              <a:solidFill>
                <a:schemeClr val="tx1">
                  <a:alpha val="80000"/>
                </a:schemeClr>
              </a:solidFill>
            </a:endParaRPr>
          </a:p>
          <a:p>
            <a:pPr marL="0" indent="0">
              <a:buNone/>
            </a:pPr>
            <a:r>
              <a:rPr lang="en-AU" sz="2000" b="1" dirty="0">
                <a:solidFill>
                  <a:schemeClr val="tx1">
                    <a:alpha val="80000"/>
                  </a:schemeClr>
                </a:solidFill>
              </a:rPr>
              <a:t>1.37.7 Absentee player(s) in a Sides game</a:t>
            </a:r>
          </a:p>
          <a:p>
            <a:pPr marL="0" indent="0">
              <a:buNone/>
            </a:pPr>
            <a:r>
              <a:rPr lang="en-AU" sz="1600" dirty="0"/>
              <a:t>A team with an absent player plays as though the second is the missing player.</a:t>
            </a:r>
            <a:br>
              <a:rPr lang="en-AU" sz="1600" dirty="0"/>
            </a:br>
            <a:r>
              <a:rPr lang="en-AU" sz="1600" dirty="0"/>
              <a:t>Each player must use the number of bowls specified in the Conditions of Play for that event.</a:t>
            </a:r>
            <a:br>
              <a:rPr lang="en-AU" sz="1600" dirty="0"/>
            </a:br>
            <a:r>
              <a:rPr lang="en-AU" sz="1600" dirty="0"/>
              <a:t>The order of play shall be maintained by the second of the complete team playing consecutive bowls.</a:t>
            </a:r>
            <a:br>
              <a:rPr lang="en-AU" sz="1600" dirty="0"/>
            </a:br>
            <a:r>
              <a:rPr lang="en-AU" sz="1600" dirty="0"/>
              <a:t>There is no deduction of scores at the conclusion of the match</a:t>
            </a:r>
            <a:endParaRPr lang="en-AU" sz="1600" dirty="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89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4875</TotalTime>
  <Words>4420</Words>
  <Application>Microsoft Office PowerPoint</Application>
  <PresentationFormat>Widescreen</PresentationFormat>
  <Paragraphs>349</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Aptos</vt:lpstr>
      <vt:lpstr>Aptos Display</vt:lpstr>
      <vt:lpstr>Arial</vt:lpstr>
      <vt:lpstr>Office Theme</vt:lpstr>
      <vt:lpstr>2024-25 Bowls NSW Season Overview</vt:lpstr>
      <vt:lpstr>Introduction </vt:lpstr>
      <vt:lpstr>2024-25 Season Calendar</vt:lpstr>
      <vt:lpstr>Key Dates for Region Committees</vt:lpstr>
      <vt:lpstr>2025-26 Season Calendar</vt:lpstr>
      <vt:lpstr>Forms for completion </vt:lpstr>
      <vt:lpstr>Venues for Bowls NSW events</vt:lpstr>
      <vt:lpstr>2024-25 Conditions of Play</vt:lpstr>
      <vt:lpstr>2024-25 Amendments to General CoP</vt:lpstr>
      <vt:lpstr>2024-25 Amendments to General CoP</vt:lpstr>
      <vt:lpstr>Competition Pathways</vt:lpstr>
      <vt:lpstr>Men’s Inter-Region Sides Championship (Open &amp; Senior)</vt:lpstr>
      <vt:lpstr>Women’s Inter-Region Sides Championship</vt:lpstr>
      <vt:lpstr>Junior Inter-Region Sides Championship </vt:lpstr>
      <vt:lpstr>Region Championships </vt:lpstr>
      <vt:lpstr>Region Championships </vt:lpstr>
      <vt:lpstr>Region Championships </vt:lpstr>
      <vt:lpstr>All Pennant Competitions (Men, Women &amp; Open) </vt:lpstr>
      <vt:lpstr>Men’s Pennant</vt:lpstr>
      <vt:lpstr>Men’s Pennant</vt:lpstr>
      <vt:lpstr>Men’s Pennant</vt:lpstr>
      <vt:lpstr>Women’s Pennant</vt:lpstr>
      <vt:lpstr>Women’s Pennant</vt:lpstr>
      <vt:lpstr>Women’s Pennant</vt:lpstr>
      <vt:lpstr>Open Pennant</vt:lpstr>
      <vt:lpstr>Open Pennant</vt:lpstr>
      <vt:lpstr>Open Pennant</vt:lpstr>
      <vt:lpstr>Open Pennant</vt:lpstr>
      <vt:lpstr>Open Pennant</vt:lpstr>
      <vt:lpstr>Open Pennant</vt:lpstr>
      <vt:lpstr>Open Pennant </vt:lpstr>
      <vt:lpstr>Open Pennant</vt:lpstr>
      <vt:lpstr>Open Pennant </vt:lpstr>
      <vt:lpstr>Other Bowls NSW events</vt:lpstr>
      <vt:lpstr>Feedback to SMC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2024-25 Bowls NSW Season Overview</dc:title>
  <dc:creator>Lee Stinson</dc:creator>
  <cp:lastModifiedBy>Lee Stinson</cp:lastModifiedBy>
  <cp:revision>27</cp:revision>
  <dcterms:created xsi:type="dcterms:W3CDTF">2024-06-10T21:43:10Z</dcterms:created>
  <dcterms:modified xsi:type="dcterms:W3CDTF">2024-06-15T02:33:18Z</dcterms:modified>
</cp:coreProperties>
</file>